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71" r:id="rId9"/>
    <p:sldId id="263" r:id="rId10"/>
    <p:sldId id="264" r:id="rId11"/>
    <p:sldId id="265" r:id="rId12"/>
    <p:sldId id="266" r:id="rId13"/>
    <p:sldId id="267" r:id="rId14"/>
    <p:sldId id="268" r:id="rId15"/>
    <p:sldId id="269" r:id="rId16"/>
    <p:sldId id="270" r:id="rId17"/>
  </p:sldIdLst>
  <p:sldSz cx="14630400" cy="8229600"/>
  <p:notesSz cx="8229600" cy="14630400"/>
  <p:embeddedFontLst>
    <p:embeddedFont>
      <p:font typeface="DM Sans" pitchFamily="2" charset="77"/>
      <p:regular r:id="rId19"/>
      <p:bold r:id="rId20"/>
      <p:italic r:id="rId21"/>
      <p:boldItalic r:id="rId22"/>
    </p:embeddedFont>
    <p:embeddedFont>
      <p:font typeface="Libre Baskerville" panose="020000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10"/>
  </p:normalViewPr>
  <p:slideViewPr>
    <p:cSldViewPr snapToGrid="0" snapToObjects="1">
      <p:cViewPr varScale="1">
        <p:scale>
          <a:sx n="100" d="100"/>
          <a:sy n="100" d="100"/>
        </p:scale>
        <p:origin x="3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5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45200" y="364301"/>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5C4E3D"/>
                </a:solidFill>
                <a:latin typeface="Libre Baskerville" pitchFamily="34" charset="0"/>
                <a:ea typeface="Libre Baskerville" pitchFamily="34" charset="-122"/>
                <a:cs typeface="Libre Baskerville" pitchFamily="34" charset="-120"/>
              </a:rPr>
              <a:t>Multilayer Perceptron (MLP)</a:t>
            </a:r>
            <a:endParaRPr lang="en-US" sz="6700" dirty="0"/>
          </a:p>
        </p:txBody>
      </p:sp>
      <p:sp>
        <p:nvSpPr>
          <p:cNvPr id="4" name="Text 1"/>
          <p:cNvSpPr/>
          <p:nvPr/>
        </p:nvSpPr>
        <p:spPr>
          <a:xfrm>
            <a:off x="6045200" y="3558272"/>
            <a:ext cx="7721164" cy="790099"/>
          </a:xfrm>
          <a:prstGeom prst="rect">
            <a:avLst/>
          </a:prstGeom>
          <a:noFill/>
          <a:ln/>
        </p:spPr>
        <p:txBody>
          <a:bodyPr wrap="square" lIns="0" tIns="0" rIns="0" bIns="0" rtlCol="0" anchor="t"/>
          <a:lstStyle/>
          <a:p>
            <a:pPr>
              <a:lnSpc>
                <a:spcPts val="3100"/>
              </a:lnSpc>
            </a:pPr>
            <a:r>
              <a:rPr lang="en-US" sz="1900" dirty="0">
                <a:solidFill>
                  <a:srgbClr val="454240"/>
                </a:solidFill>
                <a:latin typeface="DM Sans" pitchFamily="34" charset="0"/>
              </a:rPr>
              <a:t>MLPs are a class of feedforward artificial neural networks composed of at least three layers: input layer, hidden layer(s), and output layer.</a:t>
            </a:r>
          </a:p>
          <a:p>
            <a:pPr marL="0" indent="0">
              <a:lnSpc>
                <a:spcPts val="3100"/>
              </a:lnSpc>
              <a:buNone/>
            </a:pPr>
            <a:endParaRPr lang="en-US" sz="1900" dirty="0"/>
          </a:p>
        </p:txBody>
      </p:sp>
      <p:sp>
        <p:nvSpPr>
          <p:cNvPr id="5" name="Text 2"/>
          <p:cNvSpPr/>
          <p:nvPr/>
        </p:nvSpPr>
        <p:spPr>
          <a:xfrm>
            <a:off x="5842437" y="4693389"/>
            <a:ext cx="7415927" cy="395049"/>
          </a:xfrm>
          <a:prstGeom prst="rect">
            <a:avLst/>
          </a:prstGeom>
          <a:noFill/>
          <a:ln/>
        </p:spPr>
        <p:txBody>
          <a:bodyPr wrap="none" lIns="0" tIns="0" rIns="0" bIns="0" rtlCol="0" anchor="t"/>
          <a:lstStyle/>
          <a:p>
            <a:pPr marL="342900" marR="0" lvl="0" indent="-342900">
              <a:lnSpc>
                <a:spcPct val="115000"/>
              </a:lnSpc>
              <a:spcBef>
                <a:spcPts val="0"/>
              </a:spcBef>
              <a:spcAft>
                <a:spcPts val="800"/>
              </a:spcAft>
              <a:buSzPts val="1000"/>
              <a:buFont typeface="Symbol" pitchFamily="2" charset="2"/>
              <a:buChar char=""/>
              <a:tabLst>
                <a:tab pos="457200" algn="l"/>
              </a:tabLst>
            </a:pPr>
            <a:r>
              <a:rPr lang="en-US" sz="1900" dirty="0">
                <a:solidFill>
                  <a:srgbClr val="454240"/>
                </a:solidFill>
                <a:latin typeface="DM Sans" pitchFamily="34" charset="0"/>
              </a:rPr>
              <a:t>Components: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900" b="1" dirty="0">
                <a:solidFill>
                  <a:srgbClr val="454240"/>
                </a:solidFill>
                <a:latin typeface="DM Sans" pitchFamily="34" charset="0"/>
              </a:rPr>
              <a:t>Input Layer: </a:t>
            </a:r>
            <a:r>
              <a:rPr lang="en-US" sz="1900" dirty="0">
                <a:solidFill>
                  <a:srgbClr val="454240"/>
                </a:solidFill>
                <a:latin typeface="DM Sans" pitchFamily="34" charset="0"/>
              </a:rPr>
              <a:t>Takes the input features.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900" b="1" dirty="0">
                <a:solidFill>
                  <a:srgbClr val="454240"/>
                </a:solidFill>
                <a:latin typeface="DM Sans" pitchFamily="34" charset="0"/>
              </a:rPr>
              <a:t>Hidden Layers: </a:t>
            </a:r>
            <a:r>
              <a:rPr lang="en-US" sz="1900" dirty="0">
                <a:solidFill>
                  <a:srgbClr val="454240"/>
                </a:solidFill>
                <a:latin typeface="DM Sans" pitchFamily="34" charset="0"/>
              </a:rPr>
              <a:t>Intermediate layers where transformations and</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900" dirty="0">
                <a:solidFill>
                  <a:srgbClr val="454240"/>
                </a:solidFill>
                <a:latin typeface="DM Sans" pitchFamily="34" charset="0"/>
              </a:rPr>
              <a:t> feature extractions occur using weights and activation functions.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900" b="1" dirty="0">
                <a:solidFill>
                  <a:srgbClr val="454240"/>
                </a:solidFill>
                <a:latin typeface="DM Sans" pitchFamily="34" charset="0"/>
              </a:rPr>
              <a:t>Output Layer: </a:t>
            </a:r>
            <a:r>
              <a:rPr lang="en-US" sz="1900" dirty="0">
                <a:solidFill>
                  <a:srgbClr val="454240"/>
                </a:solidFill>
                <a:latin typeface="DM Sans" pitchFamily="34" charset="0"/>
              </a:rPr>
              <a:t>Produces predictions or classifications.</a:t>
            </a:r>
          </a:p>
        </p:txBody>
      </p:sp>
      <p:sp>
        <p:nvSpPr>
          <p:cNvPr id="6" name="Text 2">
            <a:extLst>
              <a:ext uri="{FF2B5EF4-FFF2-40B4-BE49-F238E27FC236}">
                <a16:creationId xmlns:a16="http://schemas.microsoft.com/office/drawing/2014/main" id="{C1271BDD-B516-1D0A-654B-168572393E2D}"/>
              </a:ext>
            </a:extLst>
          </p:cNvPr>
          <p:cNvSpPr/>
          <p:nvPr/>
        </p:nvSpPr>
        <p:spPr>
          <a:xfrm>
            <a:off x="11646337" y="7803753"/>
            <a:ext cx="2984063"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Dr. Farah </a:t>
            </a:r>
            <a:r>
              <a:rPr lang="en-US" sz="1900" dirty="0" err="1">
                <a:solidFill>
                  <a:srgbClr val="454240"/>
                </a:solidFill>
                <a:latin typeface="DM Sans" pitchFamily="34" charset="0"/>
                <a:ea typeface="DM Sans" pitchFamily="34" charset="-122"/>
                <a:cs typeface="DM Sans" pitchFamily="34" charset="-120"/>
              </a:rPr>
              <a:t>Deeba</a:t>
            </a:r>
            <a:r>
              <a:rPr lang="en-US" sz="1900" dirty="0">
                <a:solidFill>
                  <a:srgbClr val="454240"/>
                </a:solidFill>
                <a:latin typeface="DM Sans" pitchFamily="34" charset="0"/>
                <a:ea typeface="DM Sans" pitchFamily="34" charset="-122"/>
                <a:cs typeface="DM Sans" pitchFamily="34" charset="-120"/>
              </a:rPr>
              <a:t> Memon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97366" y="360005"/>
            <a:ext cx="5129093" cy="641152"/>
          </a:xfrm>
          <a:prstGeom prst="rect">
            <a:avLst/>
          </a:prstGeom>
          <a:noFill/>
          <a:ln/>
        </p:spPr>
        <p:txBody>
          <a:bodyPr wrap="none" lIns="0" tIns="0" rIns="0" bIns="0" rtlCol="0" anchor="t"/>
          <a:lstStyle/>
          <a:p>
            <a:pPr marL="0" indent="0">
              <a:lnSpc>
                <a:spcPts val="5000"/>
              </a:lnSpc>
              <a:buNone/>
            </a:pPr>
            <a:r>
              <a:rPr lang="en-US" sz="4000" dirty="0">
                <a:solidFill>
                  <a:srgbClr val="5C4E3D"/>
                </a:solidFill>
                <a:latin typeface="Libre Baskerville" pitchFamily="34" charset="0"/>
                <a:ea typeface="Libre Baskerville" pitchFamily="34" charset="-122"/>
                <a:cs typeface="Libre Baskerville" pitchFamily="34" charset="-120"/>
              </a:rPr>
              <a:t>Backpropagation</a:t>
            </a:r>
            <a:endParaRPr lang="en-US" sz="4000" dirty="0"/>
          </a:p>
        </p:txBody>
      </p:sp>
      <p:sp>
        <p:nvSpPr>
          <p:cNvPr id="4" name="Shape 1"/>
          <p:cNvSpPr/>
          <p:nvPr/>
        </p:nvSpPr>
        <p:spPr>
          <a:xfrm>
            <a:off x="7303770" y="4077414"/>
            <a:ext cx="22860" cy="3590211"/>
          </a:xfrm>
          <a:prstGeom prst="roundRect">
            <a:avLst>
              <a:gd name="adj" fmla="val 376946"/>
            </a:avLst>
          </a:prstGeom>
          <a:solidFill>
            <a:srgbClr val="DDD3BA"/>
          </a:solidFill>
          <a:ln/>
        </p:spPr>
        <p:txBody>
          <a:bodyPr/>
          <a:lstStyle/>
          <a:p>
            <a:endParaRPr lang="en-US"/>
          </a:p>
        </p:txBody>
      </p:sp>
      <p:sp>
        <p:nvSpPr>
          <p:cNvPr id="5" name="Shape 2"/>
          <p:cNvSpPr/>
          <p:nvPr/>
        </p:nvSpPr>
        <p:spPr>
          <a:xfrm>
            <a:off x="6389191" y="4527471"/>
            <a:ext cx="718066" cy="22860"/>
          </a:xfrm>
          <a:prstGeom prst="roundRect">
            <a:avLst>
              <a:gd name="adj" fmla="val 376946"/>
            </a:avLst>
          </a:prstGeom>
          <a:solidFill>
            <a:srgbClr val="DDD3BA"/>
          </a:solidFill>
          <a:ln/>
        </p:spPr>
        <p:txBody>
          <a:bodyPr/>
          <a:lstStyle/>
          <a:p>
            <a:endParaRPr lang="en-US"/>
          </a:p>
        </p:txBody>
      </p:sp>
      <p:sp>
        <p:nvSpPr>
          <p:cNvPr id="6" name="Shape 3"/>
          <p:cNvSpPr/>
          <p:nvPr/>
        </p:nvSpPr>
        <p:spPr>
          <a:xfrm>
            <a:off x="7084397" y="4308158"/>
            <a:ext cx="461605" cy="461605"/>
          </a:xfrm>
          <a:prstGeom prst="roundRect">
            <a:avLst>
              <a:gd name="adj" fmla="val 18667"/>
            </a:avLst>
          </a:prstGeom>
          <a:solidFill>
            <a:srgbClr val="F7EDD4"/>
          </a:solidFill>
          <a:ln w="7620">
            <a:solidFill>
              <a:srgbClr val="DDD3BA"/>
            </a:solidFill>
            <a:prstDash val="solid"/>
          </a:ln>
        </p:spPr>
        <p:txBody>
          <a:bodyPr/>
          <a:lstStyle/>
          <a:p>
            <a:endParaRPr lang="en-US"/>
          </a:p>
        </p:txBody>
      </p:sp>
      <p:sp>
        <p:nvSpPr>
          <p:cNvPr id="7" name="Text 4"/>
          <p:cNvSpPr/>
          <p:nvPr/>
        </p:nvSpPr>
        <p:spPr>
          <a:xfrm>
            <a:off x="7246560" y="4385072"/>
            <a:ext cx="137279" cy="307777"/>
          </a:xfrm>
          <a:prstGeom prst="rect">
            <a:avLst/>
          </a:prstGeom>
          <a:noFill/>
          <a:ln/>
        </p:spPr>
        <p:txBody>
          <a:bodyPr wrap="none" lIns="0" tIns="0" rIns="0" bIns="0" rtlCol="0" anchor="t"/>
          <a:lstStyle/>
          <a:p>
            <a:pPr marL="0" indent="0" algn="ctr">
              <a:lnSpc>
                <a:spcPts val="2400"/>
              </a:lnSpc>
              <a:buNone/>
            </a:pPr>
            <a:r>
              <a:rPr lang="en-US" sz="2400" dirty="0">
                <a:solidFill>
                  <a:srgbClr val="454240"/>
                </a:solidFill>
                <a:latin typeface="Libre Baskerville" pitchFamily="34" charset="0"/>
                <a:ea typeface="Libre Baskerville" pitchFamily="34" charset="-122"/>
                <a:cs typeface="Libre Baskerville" pitchFamily="34" charset="-120"/>
              </a:rPr>
              <a:t>1</a:t>
            </a:r>
            <a:endParaRPr lang="en-US" sz="2400" dirty="0"/>
          </a:p>
        </p:txBody>
      </p:sp>
      <p:sp>
        <p:nvSpPr>
          <p:cNvPr id="8" name="Text 5"/>
          <p:cNvSpPr/>
          <p:nvPr/>
        </p:nvSpPr>
        <p:spPr>
          <a:xfrm>
            <a:off x="3622358" y="4282559"/>
            <a:ext cx="2564487" cy="320516"/>
          </a:xfrm>
          <a:prstGeom prst="rect">
            <a:avLst/>
          </a:prstGeom>
          <a:noFill/>
          <a:ln/>
        </p:spPr>
        <p:txBody>
          <a:bodyPr wrap="none" lIns="0" tIns="0" rIns="0" bIns="0" rtlCol="0" anchor="t"/>
          <a:lstStyle/>
          <a:p>
            <a:pPr marL="0" indent="0" algn="r">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Error Calculation</a:t>
            </a:r>
            <a:endParaRPr lang="en-US" sz="2000" dirty="0"/>
          </a:p>
        </p:txBody>
      </p:sp>
      <p:sp>
        <p:nvSpPr>
          <p:cNvPr id="9" name="Text 6"/>
          <p:cNvSpPr/>
          <p:nvPr/>
        </p:nvSpPr>
        <p:spPr>
          <a:xfrm>
            <a:off x="718066" y="4726067"/>
            <a:ext cx="5468779" cy="328136"/>
          </a:xfrm>
          <a:prstGeom prst="rect">
            <a:avLst/>
          </a:prstGeom>
          <a:noFill/>
          <a:ln/>
        </p:spPr>
        <p:txBody>
          <a:bodyPr wrap="none" lIns="0" tIns="0" rIns="0" bIns="0" rtlCol="0" anchor="t"/>
          <a:lstStyle/>
          <a:p>
            <a:pPr marL="0" indent="0" algn="r">
              <a:lnSpc>
                <a:spcPts val="2550"/>
              </a:lnSpc>
              <a:buNone/>
            </a:pPr>
            <a:r>
              <a:rPr lang="en-US" sz="1600" dirty="0">
                <a:solidFill>
                  <a:srgbClr val="454240"/>
                </a:solidFill>
                <a:latin typeface="DM Sans" pitchFamily="34" charset="0"/>
                <a:ea typeface="DM Sans" pitchFamily="34" charset="-122"/>
                <a:cs typeface="DM Sans" pitchFamily="34" charset="-120"/>
              </a:rPr>
              <a:t>Compare output to true values.</a:t>
            </a:r>
            <a:endParaRPr lang="en-US" sz="1600" dirty="0"/>
          </a:p>
        </p:txBody>
      </p:sp>
      <p:sp>
        <p:nvSpPr>
          <p:cNvPr id="10" name="Shape 7"/>
          <p:cNvSpPr/>
          <p:nvPr/>
        </p:nvSpPr>
        <p:spPr>
          <a:xfrm>
            <a:off x="7523143" y="5553194"/>
            <a:ext cx="718066" cy="22860"/>
          </a:xfrm>
          <a:prstGeom prst="roundRect">
            <a:avLst>
              <a:gd name="adj" fmla="val 376946"/>
            </a:avLst>
          </a:prstGeom>
          <a:solidFill>
            <a:srgbClr val="DDD3BA"/>
          </a:solidFill>
          <a:ln/>
        </p:spPr>
        <p:txBody>
          <a:bodyPr/>
          <a:lstStyle/>
          <a:p>
            <a:endParaRPr lang="en-US"/>
          </a:p>
        </p:txBody>
      </p:sp>
      <p:sp>
        <p:nvSpPr>
          <p:cNvPr id="11" name="Shape 8"/>
          <p:cNvSpPr/>
          <p:nvPr/>
        </p:nvSpPr>
        <p:spPr>
          <a:xfrm>
            <a:off x="7084397" y="5333881"/>
            <a:ext cx="461605" cy="461605"/>
          </a:xfrm>
          <a:prstGeom prst="roundRect">
            <a:avLst>
              <a:gd name="adj" fmla="val 18667"/>
            </a:avLst>
          </a:prstGeom>
          <a:solidFill>
            <a:srgbClr val="F7EDD4"/>
          </a:solidFill>
          <a:ln w="7620">
            <a:solidFill>
              <a:srgbClr val="DDD3BA"/>
            </a:solidFill>
            <a:prstDash val="solid"/>
          </a:ln>
        </p:spPr>
        <p:txBody>
          <a:bodyPr/>
          <a:lstStyle/>
          <a:p>
            <a:endParaRPr lang="en-US"/>
          </a:p>
        </p:txBody>
      </p:sp>
      <p:sp>
        <p:nvSpPr>
          <p:cNvPr id="12" name="Text 9"/>
          <p:cNvSpPr/>
          <p:nvPr/>
        </p:nvSpPr>
        <p:spPr>
          <a:xfrm>
            <a:off x="7220367" y="5410795"/>
            <a:ext cx="189548" cy="307777"/>
          </a:xfrm>
          <a:prstGeom prst="rect">
            <a:avLst/>
          </a:prstGeom>
          <a:noFill/>
          <a:ln/>
        </p:spPr>
        <p:txBody>
          <a:bodyPr wrap="none" lIns="0" tIns="0" rIns="0" bIns="0" rtlCol="0" anchor="t"/>
          <a:lstStyle/>
          <a:p>
            <a:pPr marL="0" indent="0" algn="ctr">
              <a:lnSpc>
                <a:spcPts val="2400"/>
              </a:lnSpc>
              <a:buNone/>
            </a:pPr>
            <a:r>
              <a:rPr lang="en-US" sz="2400" dirty="0">
                <a:solidFill>
                  <a:srgbClr val="454240"/>
                </a:solidFill>
                <a:latin typeface="Libre Baskerville" pitchFamily="34" charset="0"/>
                <a:ea typeface="Libre Baskerville" pitchFamily="34" charset="-122"/>
                <a:cs typeface="Libre Baskerville" pitchFamily="34" charset="-120"/>
              </a:rPr>
              <a:t>2</a:t>
            </a:r>
            <a:endParaRPr lang="en-US" sz="2400" dirty="0"/>
          </a:p>
        </p:txBody>
      </p:sp>
      <p:sp>
        <p:nvSpPr>
          <p:cNvPr id="13" name="Text 10"/>
          <p:cNvSpPr/>
          <p:nvPr/>
        </p:nvSpPr>
        <p:spPr>
          <a:xfrm>
            <a:off x="8443555" y="5308283"/>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Error Propagation</a:t>
            </a:r>
            <a:endParaRPr lang="en-US" sz="2000" dirty="0"/>
          </a:p>
        </p:txBody>
      </p:sp>
      <p:sp>
        <p:nvSpPr>
          <p:cNvPr id="14" name="Text 11"/>
          <p:cNvSpPr/>
          <p:nvPr/>
        </p:nvSpPr>
        <p:spPr>
          <a:xfrm>
            <a:off x="8443555" y="5751790"/>
            <a:ext cx="5468779" cy="328136"/>
          </a:xfrm>
          <a:prstGeom prst="rect">
            <a:avLst/>
          </a:prstGeom>
          <a:noFill/>
          <a:ln/>
        </p:spPr>
        <p:txBody>
          <a:bodyPr wrap="non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Propagate error backwards through network.</a:t>
            </a:r>
            <a:endParaRPr lang="en-US" sz="1600" dirty="0"/>
          </a:p>
        </p:txBody>
      </p:sp>
      <p:sp>
        <p:nvSpPr>
          <p:cNvPr id="15" name="Shape 12"/>
          <p:cNvSpPr/>
          <p:nvPr/>
        </p:nvSpPr>
        <p:spPr>
          <a:xfrm>
            <a:off x="6389191" y="6476405"/>
            <a:ext cx="718066" cy="22860"/>
          </a:xfrm>
          <a:prstGeom prst="roundRect">
            <a:avLst>
              <a:gd name="adj" fmla="val 376946"/>
            </a:avLst>
          </a:prstGeom>
          <a:solidFill>
            <a:srgbClr val="DDD3BA"/>
          </a:solidFill>
          <a:ln/>
        </p:spPr>
        <p:txBody>
          <a:bodyPr/>
          <a:lstStyle/>
          <a:p>
            <a:endParaRPr lang="en-US"/>
          </a:p>
        </p:txBody>
      </p:sp>
      <p:sp>
        <p:nvSpPr>
          <p:cNvPr id="16" name="Shape 13"/>
          <p:cNvSpPr/>
          <p:nvPr/>
        </p:nvSpPr>
        <p:spPr>
          <a:xfrm>
            <a:off x="7084397" y="6257092"/>
            <a:ext cx="461605" cy="461605"/>
          </a:xfrm>
          <a:prstGeom prst="roundRect">
            <a:avLst>
              <a:gd name="adj" fmla="val 18667"/>
            </a:avLst>
          </a:prstGeom>
          <a:solidFill>
            <a:srgbClr val="F7EDD4"/>
          </a:solidFill>
          <a:ln w="7620">
            <a:solidFill>
              <a:srgbClr val="DDD3BA"/>
            </a:solidFill>
            <a:prstDash val="solid"/>
          </a:ln>
        </p:spPr>
        <p:txBody>
          <a:bodyPr/>
          <a:lstStyle/>
          <a:p>
            <a:endParaRPr lang="en-US"/>
          </a:p>
        </p:txBody>
      </p:sp>
      <p:sp>
        <p:nvSpPr>
          <p:cNvPr id="17" name="Text 14"/>
          <p:cNvSpPr/>
          <p:nvPr/>
        </p:nvSpPr>
        <p:spPr>
          <a:xfrm>
            <a:off x="7220367" y="6334006"/>
            <a:ext cx="189548" cy="307777"/>
          </a:xfrm>
          <a:prstGeom prst="rect">
            <a:avLst/>
          </a:prstGeom>
          <a:noFill/>
          <a:ln/>
        </p:spPr>
        <p:txBody>
          <a:bodyPr wrap="none" lIns="0" tIns="0" rIns="0" bIns="0" rtlCol="0" anchor="t"/>
          <a:lstStyle/>
          <a:p>
            <a:pPr marL="0" indent="0" algn="ctr">
              <a:lnSpc>
                <a:spcPts val="2400"/>
              </a:lnSpc>
              <a:buNone/>
            </a:pPr>
            <a:r>
              <a:rPr lang="en-US" sz="2400" dirty="0">
                <a:solidFill>
                  <a:srgbClr val="454240"/>
                </a:solidFill>
                <a:latin typeface="Libre Baskerville" pitchFamily="34" charset="0"/>
                <a:ea typeface="Libre Baskerville" pitchFamily="34" charset="-122"/>
                <a:cs typeface="Libre Baskerville" pitchFamily="34" charset="-120"/>
              </a:rPr>
              <a:t>3</a:t>
            </a:r>
            <a:endParaRPr lang="en-US" sz="2400" dirty="0"/>
          </a:p>
        </p:txBody>
      </p:sp>
      <p:sp>
        <p:nvSpPr>
          <p:cNvPr id="18" name="Text 15"/>
          <p:cNvSpPr/>
          <p:nvPr/>
        </p:nvSpPr>
        <p:spPr>
          <a:xfrm>
            <a:off x="3622358" y="6231493"/>
            <a:ext cx="2564487" cy="320516"/>
          </a:xfrm>
          <a:prstGeom prst="rect">
            <a:avLst/>
          </a:prstGeom>
          <a:noFill/>
          <a:ln/>
        </p:spPr>
        <p:txBody>
          <a:bodyPr wrap="none" lIns="0" tIns="0" rIns="0" bIns="0" rtlCol="0" anchor="t"/>
          <a:lstStyle/>
          <a:p>
            <a:pPr marL="0" indent="0" algn="r">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Weight Adjustment</a:t>
            </a:r>
            <a:endParaRPr lang="en-US" sz="2000" dirty="0"/>
          </a:p>
        </p:txBody>
      </p:sp>
      <p:sp>
        <p:nvSpPr>
          <p:cNvPr id="19" name="Text 16"/>
          <p:cNvSpPr/>
          <p:nvPr/>
        </p:nvSpPr>
        <p:spPr>
          <a:xfrm>
            <a:off x="718066" y="6675001"/>
            <a:ext cx="5468779" cy="328136"/>
          </a:xfrm>
          <a:prstGeom prst="rect">
            <a:avLst/>
          </a:prstGeom>
          <a:noFill/>
          <a:ln/>
        </p:spPr>
        <p:txBody>
          <a:bodyPr wrap="none" lIns="0" tIns="0" rIns="0" bIns="0" rtlCol="0" anchor="t"/>
          <a:lstStyle/>
          <a:p>
            <a:pPr marL="0" indent="0" algn="r">
              <a:lnSpc>
                <a:spcPts val="2550"/>
              </a:lnSpc>
              <a:buNone/>
            </a:pPr>
            <a:r>
              <a:rPr lang="en-US" sz="1600" dirty="0">
                <a:solidFill>
                  <a:srgbClr val="454240"/>
                </a:solidFill>
                <a:latin typeface="DM Sans" pitchFamily="34" charset="0"/>
                <a:ea typeface="DM Sans" pitchFamily="34" charset="-122"/>
                <a:cs typeface="DM Sans" pitchFamily="34" charset="-120"/>
              </a:rPr>
              <a:t>Update weights and biases to minimize error.</a:t>
            </a:r>
            <a:endParaRPr lang="en-US" sz="1600" dirty="0"/>
          </a:p>
        </p:txBody>
      </p:sp>
      <p:sp>
        <p:nvSpPr>
          <p:cNvPr id="21" name="TextBox 20">
            <a:extLst>
              <a:ext uri="{FF2B5EF4-FFF2-40B4-BE49-F238E27FC236}">
                <a16:creationId xmlns:a16="http://schemas.microsoft.com/office/drawing/2014/main" id="{67B2A619-A0DF-0687-DD36-A30903419F6B}"/>
              </a:ext>
            </a:extLst>
          </p:cNvPr>
          <p:cNvSpPr txBox="1"/>
          <p:nvPr/>
        </p:nvSpPr>
        <p:spPr>
          <a:xfrm>
            <a:off x="256580" y="1225947"/>
            <a:ext cx="6827816" cy="1477328"/>
          </a:xfrm>
          <a:prstGeom prst="rect">
            <a:avLst/>
          </a:prstGeom>
          <a:noFill/>
        </p:spPr>
        <p:txBody>
          <a:bodyPr wrap="square">
            <a:spAutoFit/>
          </a:bodyPr>
          <a:lstStyle/>
          <a:p>
            <a:pPr algn="just"/>
            <a:r>
              <a:rPr lang="en-US" b="0" i="0" dirty="0">
                <a:solidFill>
                  <a:srgbClr val="05192D"/>
                </a:solidFill>
                <a:effectLst/>
                <a:highlight>
                  <a:srgbClr val="FFFFFF"/>
                </a:highlight>
                <a:latin typeface="Studio-Feixen-Sans"/>
              </a:rPr>
              <a:t>In addition to the input and hidden neurons, each layer (except the input layer) usually includes a bias neuron that provides a constant input to the neurons in the next layer. Bias neurons have their own weight associated with each connection, which is also learned during training.</a:t>
            </a:r>
            <a:endParaRPr lang="en-US" dirty="0"/>
          </a:p>
        </p:txBody>
      </p:sp>
      <p:pic>
        <p:nvPicPr>
          <p:cNvPr id="23" name="Picture 22" descr="A diagram of a diagram&#10;&#10;Description automatically generated">
            <a:extLst>
              <a:ext uri="{FF2B5EF4-FFF2-40B4-BE49-F238E27FC236}">
                <a16:creationId xmlns:a16="http://schemas.microsoft.com/office/drawing/2014/main" id="{4CD70A98-3944-36D3-C554-AE92CD58CAED}"/>
              </a:ext>
            </a:extLst>
          </p:cNvPr>
          <p:cNvPicPr>
            <a:picLocks noChangeAspect="1"/>
          </p:cNvPicPr>
          <p:nvPr/>
        </p:nvPicPr>
        <p:blipFill>
          <a:blip r:embed="rId3"/>
          <a:stretch>
            <a:fillRect/>
          </a:stretch>
        </p:blipFill>
        <p:spPr>
          <a:xfrm>
            <a:off x="7084396" y="73342"/>
            <a:ext cx="7436227" cy="3848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05237" y="383996"/>
            <a:ext cx="8724463" cy="1543050"/>
          </a:xfrm>
          <a:prstGeom prst="rect">
            <a:avLst/>
          </a:prstGeom>
          <a:noFill/>
          <a:ln/>
        </p:spPr>
        <p:txBody>
          <a:bodyPr wrap="squar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Optimization Algorithms</a:t>
            </a:r>
            <a:endParaRPr lang="en-US" sz="4850" dirty="0"/>
          </a:p>
        </p:txBody>
      </p:sp>
      <p:sp>
        <p:nvSpPr>
          <p:cNvPr id="4" name="Shape 1"/>
          <p:cNvSpPr/>
          <p:nvPr/>
        </p:nvSpPr>
        <p:spPr>
          <a:xfrm>
            <a:off x="864037" y="3094911"/>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5" name="Text 2"/>
          <p:cNvSpPr/>
          <p:nvPr/>
        </p:nvSpPr>
        <p:spPr>
          <a:xfrm>
            <a:off x="1059061" y="3187422"/>
            <a:ext cx="165259"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1</a:t>
            </a:r>
            <a:endParaRPr lang="en-US" sz="2900" dirty="0"/>
          </a:p>
        </p:txBody>
      </p:sp>
      <p:sp>
        <p:nvSpPr>
          <p:cNvPr id="6" name="Text 3"/>
          <p:cNvSpPr/>
          <p:nvPr/>
        </p:nvSpPr>
        <p:spPr>
          <a:xfrm>
            <a:off x="1666280" y="3094911"/>
            <a:ext cx="5459373"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Stochastic Gradient Descent (SGD)</a:t>
            </a:r>
            <a:endParaRPr lang="en-US" sz="2400" dirty="0"/>
          </a:p>
        </p:txBody>
      </p:sp>
      <p:sp>
        <p:nvSpPr>
          <p:cNvPr id="7" name="Text 4"/>
          <p:cNvSpPr/>
          <p:nvPr/>
        </p:nvSpPr>
        <p:spPr>
          <a:xfrm>
            <a:off x="1666280" y="3628787"/>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Updates parameters using small batches of data.</a:t>
            </a:r>
            <a:endParaRPr lang="en-US" sz="1900" dirty="0"/>
          </a:p>
        </p:txBody>
      </p:sp>
      <p:sp>
        <p:nvSpPr>
          <p:cNvPr id="8" name="Shape 5"/>
          <p:cNvSpPr/>
          <p:nvPr/>
        </p:nvSpPr>
        <p:spPr>
          <a:xfrm>
            <a:off x="864037" y="4548307"/>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9" name="Text 6"/>
          <p:cNvSpPr/>
          <p:nvPr/>
        </p:nvSpPr>
        <p:spPr>
          <a:xfrm>
            <a:off x="1027628" y="4640818"/>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2</a:t>
            </a:r>
            <a:endParaRPr lang="en-US" sz="2900" dirty="0"/>
          </a:p>
        </p:txBody>
      </p:sp>
      <p:sp>
        <p:nvSpPr>
          <p:cNvPr id="10" name="Text 7"/>
          <p:cNvSpPr/>
          <p:nvPr/>
        </p:nvSpPr>
        <p:spPr>
          <a:xfrm>
            <a:off x="1666280" y="454830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Adam</a:t>
            </a:r>
            <a:endParaRPr lang="en-US" sz="2400" dirty="0"/>
          </a:p>
        </p:txBody>
      </p:sp>
      <p:sp>
        <p:nvSpPr>
          <p:cNvPr id="11" name="Text 8"/>
          <p:cNvSpPr/>
          <p:nvPr/>
        </p:nvSpPr>
        <p:spPr>
          <a:xfrm>
            <a:off x="1666280" y="508218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Adaptive learning rates for each parameter.</a:t>
            </a:r>
            <a:endParaRPr lang="en-US" sz="1900" dirty="0"/>
          </a:p>
        </p:txBody>
      </p:sp>
      <p:sp>
        <p:nvSpPr>
          <p:cNvPr id="12" name="Shape 9"/>
          <p:cNvSpPr/>
          <p:nvPr/>
        </p:nvSpPr>
        <p:spPr>
          <a:xfrm>
            <a:off x="864037" y="6001703"/>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13" name="Text 10"/>
          <p:cNvSpPr/>
          <p:nvPr/>
        </p:nvSpPr>
        <p:spPr>
          <a:xfrm>
            <a:off x="1027628" y="6094214"/>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3</a:t>
            </a:r>
            <a:endParaRPr lang="en-US" sz="2900" dirty="0"/>
          </a:p>
        </p:txBody>
      </p:sp>
      <p:sp>
        <p:nvSpPr>
          <p:cNvPr id="14" name="Text 11"/>
          <p:cNvSpPr/>
          <p:nvPr/>
        </p:nvSpPr>
        <p:spPr>
          <a:xfrm>
            <a:off x="1666280" y="600170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RMSprop</a:t>
            </a:r>
            <a:endParaRPr lang="en-US" sz="2400" dirty="0"/>
          </a:p>
        </p:txBody>
      </p:sp>
      <p:sp>
        <p:nvSpPr>
          <p:cNvPr id="15" name="Text 12"/>
          <p:cNvSpPr/>
          <p:nvPr/>
        </p:nvSpPr>
        <p:spPr>
          <a:xfrm>
            <a:off x="1666280" y="653557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Adapts learning rates using moving average of squared gradients.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537686"/>
            <a:ext cx="4883468" cy="610433"/>
          </a:xfrm>
          <a:prstGeom prst="rect">
            <a:avLst/>
          </a:prstGeom>
          <a:noFill/>
          <a:ln/>
        </p:spPr>
        <p:txBody>
          <a:bodyPr wrap="none" lIns="0" tIns="0" rIns="0" bIns="0" rtlCol="0" anchor="t"/>
          <a:lstStyle/>
          <a:p>
            <a:pPr marL="0" indent="0">
              <a:lnSpc>
                <a:spcPts val="4800"/>
              </a:lnSpc>
              <a:buNone/>
            </a:pPr>
            <a:r>
              <a:rPr lang="en-US" sz="3800" dirty="0">
                <a:solidFill>
                  <a:srgbClr val="5C4E3D"/>
                </a:solidFill>
                <a:latin typeface="Libre Baskerville" pitchFamily="34" charset="0"/>
                <a:ea typeface="Libre Baskerville" pitchFamily="34" charset="-122"/>
                <a:cs typeface="Libre Baskerville" pitchFamily="34" charset="-120"/>
              </a:rPr>
              <a:t>Training Process</a:t>
            </a:r>
            <a:endParaRPr lang="en-US" sz="3800" dirty="0"/>
          </a:p>
        </p:txBody>
      </p:sp>
      <p:pic>
        <p:nvPicPr>
          <p:cNvPr id="4" name="Image 1" descr="preencoded.png"/>
          <p:cNvPicPr>
            <a:picLocks noChangeAspect="1"/>
          </p:cNvPicPr>
          <p:nvPr/>
        </p:nvPicPr>
        <p:blipFill>
          <a:blip r:embed="rId4"/>
          <a:stretch>
            <a:fillRect/>
          </a:stretch>
        </p:blipFill>
        <p:spPr>
          <a:xfrm>
            <a:off x="6170057" y="1441013"/>
            <a:ext cx="976670" cy="1562695"/>
          </a:xfrm>
          <a:prstGeom prst="rect">
            <a:avLst/>
          </a:prstGeom>
        </p:spPr>
      </p:pic>
      <p:sp>
        <p:nvSpPr>
          <p:cNvPr id="5" name="Text 1"/>
          <p:cNvSpPr/>
          <p:nvPr/>
        </p:nvSpPr>
        <p:spPr>
          <a:xfrm>
            <a:off x="7439620" y="1636276"/>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Forward Pass</a:t>
            </a:r>
            <a:endParaRPr lang="en-US" sz="1900" dirty="0"/>
          </a:p>
        </p:txBody>
      </p:sp>
      <p:sp>
        <p:nvSpPr>
          <p:cNvPr id="6" name="Text 2"/>
          <p:cNvSpPr/>
          <p:nvPr/>
        </p:nvSpPr>
        <p:spPr>
          <a:xfrm>
            <a:off x="7439620" y="2058591"/>
            <a:ext cx="6507123" cy="31253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Compute network output for input data.</a:t>
            </a:r>
            <a:endParaRPr lang="en-US" sz="1500" dirty="0"/>
          </a:p>
        </p:txBody>
      </p:sp>
      <p:pic>
        <p:nvPicPr>
          <p:cNvPr id="7" name="Image 2" descr="preencoded.png"/>
          <p:cNvPicPr>
            <a:picLocks noChangeAspect="1"/>
          </p:cNvPicPr>
          <p:nvPr/>
        </p:nvPicPr>
        <p:blipFill>
          <a:blip r:embed="rId5"/>
          <a:stretch>
            <a:fillRect/>
          </a:stretch>
        </p:blipFill>
        <p:spPr>
          <a:xfrm>
            <a:off x="6170057" y="3003709"/>
            <a:ext cx="976670" cy="1562695"/>
          </a:xfrm>
          <a:prstGeom prst="rect">
            <a:avLst/>
          </a:prstGeom>
        </p:spPr>
      </p:pic>
      <p:sp>
        <p:nvSpPr>
          <p:cNvPr id="8" name="Text 3"/>
          <p:cNvSpPr/>
          <p:nvPr/>
        </p:nvSpPr>
        <p:spPr>
          <a:xfrm>
            <a:off x="7439620" y="3198971"/>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Error Calculation</a:t>
            </a:r>
            <a:endParaRPr lang="en-US" sz="1900" dirty="0"/>
          </a:p>
        </p:txBody>
      </p:sp>
      <p:sp>
        <p:nvSpPr>
          <p:cNvPr id="9" name="Text 4"/>
          <p:cNvSpPr/>
          <p:nvPr/>
        </p:nvSpPr>
        <p:spPr>
          <a:xfrm>
            <a:off x="7439620" y="3621286"/>
            <a:ext cx="6507123" cy="31253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Determine difference between prediction and true value.</a:t>
            </a:r>
            <a:endParaRPr lang="en-US" sz="1500" dirty="0"/>
          </a:p>
        </p:txBody>
      </p:sp>
      <p:pic>
        <p:nvPicPr>
          <p:cNvPr id="10" name="Image 3" descr="preencoded.png"/>
          <p:cNvPicPr>
            <a:picLocks noChangeAspect="1"/>
          </p:cNvPicPr>
          <p:nvPr/>
        </p:nvPicPr>
        <p:blipFill>
          <a:blip r:embed="rId6"/>
          <a:stretch>
            <a:fillRect/>
          </a:stretch>
        </p:blipFill>
        <p:spPr>
          <a:xfrm>
            <a:off x="6170057" y="4566404"/>
            <a:ext cx="976670" cy="1562695"/>
          </a:xfrm>
          <a:prstGeom prst="rect">
            <a:avLst/>
          </a:prstGeom>
        </p:spPr>
      </p:pic>
      <p:sp>
        <p:nvSpPr>
          <p:cNvPr id="11" name="Text 5"/>
          <p:cNvSpPr/>
          <p:nvPr/>
        </p:nvSpPr>
        <p:spPr>
          <a:xfrm>
            <a:off x="7439620" y="4761667"/>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Backpropagation</a:t>
            </a:r>
            <a:endParaRPr lang="en-US" sz="1900" dirty="0"/>
          </a:p>
        </p:txBody>
      </p:sp>
      <p:sp>
        <p:nvSpPr>
          <p:cNvPr id="12" name="Text 6"/>
          <p:cNvSpPr/>
          <p:nvPr/>
        </p:nvSpPr>
        <p:spPr>
          <a:xfrm>
            <a:off x="7439620" y="5183981"/>
            <a:ext cx="6507123" cy="31253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Update weights and biases to reduce error.</a:t>
            </a:r>
            <a:endParaRPr lang="en-US" sz="1500" dirty="0"/>
          </a:p>
        </p:txBody>
      </p:sp>
      <p:pic>
        <p:nvPicPr>
          <p:cNvPr id="13" name="Image 4" descr="preencoded.png"/>
          <p:cNvPicPr>
            <a:picLocks noChangeAspect="1"/>
          </p:cNvPicPr>
          <p:nvPr/>
        </p:nvPicPr>
        <p:blipFill>
          <a:blip r:embed="rId7"/>
          <a:stretch>
            <a:fillRect/>
          </a:stretch>
        </p:blipFill>
        <p:spPr>
          <a:xfrm>
            <a:off x="6170057" y="6129099"/>
            <a:ext cx="976670" cy="1562695"/>
          </a:xfrm>
          <a:prstGeom prst="rect">
            <a:avLst/>
          </a:prstGeom>
        </p:spPr>
      </p:pic>
      <p:sp>
        <p:nvSpPr>
          <p:cNvPr id="14" name="Text 7"/>
          <p:cNvSpPr/>
          <p:nvPr/>
        </p:nvSpPr>
        <p:spPr>
          <a:xfrm>
            <a:off x="7439620" y="6324362"/>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Iteration</a:t>
            </a:r>
            <a:endParaRPr lang="en-US" sz="1900" dirty="0"/>
          </a:p>
        </p:txBody>
      </p:sp>
      <p:sp>
        <p:nvSpPr>
          <p:cNvPr id="15" name="Text 8"/>
          <p:cNvSpPr/>
          <p:nvPr/>
        </p:nvSpPr>
        <p:spPr>
          <a:xfrm>
            <a:off x="7439620" y="6746677"/>
            <a:ext cx="6507123" cy="31253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Repeat process for many epochs.</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162901"/>
            <a:ext cx="11018044"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Universal Function Approximation</a:t>
            </a:r>
            <a:endParaRPr lang="en-US" sz="4850" dirty="0"/>
          </a:p>
        </p:txBody>
      </p:sp>
      <p:sp>
        <p:nvSpPr>
          <p:cNvPr id="4" name="Shape 1"/>
          <p:cNvSpPr/>
          <p:nvPr/>
        </p:nvSpPr>
        <p:spPr>
          <a:xfrm>
            <a:off x="864037" y="5304711"/>
            <a:ext cx="4136231" cy="1848088"/>
          </a:xfrm>
          <a:prstGeom prst="roundRect">
            <a:avLst>
              <a:gd name="adj" fmla="val 5611"/>
            </a:avLst>
          </a:prstGeom>
          <a:solidFill>
            <a:srgbClr val="F7EDD4"/>
          </a:solidFill>
          <a:ln w="15240">
            <a:solidFill>
              <a:srgbClr val="DDD3BA"/>
            </a:solidFill>
            <a:prstDash val="solid"/>
          </a:ln>
        </p:spPr>
        <p:txBody>
          <a:bodyPr/>
          <a:lstStyle/>
          <a:p>
            <a:endParaRPr lang="en-US"/>
          </a:p>
        </p:txBody>
      </p:sp>
      <p:sp>
        <p:nvSpPr>
          <p:cNvPr id="5" name="Text 2"/>
          <p:cNvSpPr/>
          <p:nvPr/>
        </p:nvSpPr>
        <p:spPr>
          <a:xfrm>
            <a:off x="1126093"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Capability</a:t>
            </a:r>
            <a:endParaRPr lang="en-US" sz="2400" dirty="0"/>
          </a:p>
        </p:txBody>
      </p:sp>
      <p:sp>
        <p:nvSpPr>
          <p:cNvPr id="6" name="Text 3"/>
          <p:cNvSpPr/>
          <p:nvPr/>
        </p:nvSpPr>
        <p:spPr>
          <a:xfrm>
            <a:off x="1126093"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Can approximate any continuous function.</a:t>
            </a:r>
            <a:endParaRPr lang="en-US" sz="1900" dirty="0"/>
          </a:p>
        </p:txBody>
      </p:sp>
      <p:sp>
        <p:nvSpPr>
          <p:cNvPr id="7" name="Shape 4"/>
          <p:cNvSpPr/>
          <p:nvPr/>
        </p:nvSpPr>
        <p:spPr>
          <a:xfrm>
            <a:off x="5247084" y="5304711"/>
            <a:ext cx="4136231" cy="1848088"/>
          </a:xfrm>
          <a:prstGeom prst="roundRect">
            <a:avLst>
              <a:gd name="adj" fmla="val 5611"/>
            </a:avLst>
          </a:prstGeom>
          <a:solidFill>
            <a:srgbClr val="F7EDD4"/>
          </a:solidFill>
          <a:ln w="15240">
            <a:solidFill>
              <a:srgbClr val="DDD3BA"/>
            </a:solidFill>
            <a:prstDash val="solid"/>
          </a:ln>
        </p:spPr>
        <p:txBody>
          <a:bodyPr/>
          <a:lstStyle/>
          <a:p>
            <a:endParaRPr lang="en-US"/>
          </a:p>
        </p:txBody>
      </p:sp>
      <p:sp>
        <p:nvSpPr>
          <p:cNvPr id="8" name="Text 5"/>
          <p:cNvSpPr/>
          <p:nvPr/>
        </p:nvSpPr>
        <p:spPr>
          <a:xfrm>
            <a:off x="5509141"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Requirements</a:t>
            </a:r>
            <a:endParaRPr lang="en-US" sz="2400" dirty="0"/>
          </a:p>
        </p:txBody>
      </p:sp>
      <p:sp>
        <p:nvSpPr>
          <p:cNvPr id="9" name="Text 6"/>
          <p:cNvSpPr/>
          <p:nvPr/>
        </p:nvSpPr>
        <p:spPr>
          <a:xfrm>
            <a:off x="5509141"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Sufficient hidden neurons and appropriate training.</a:t>
            </a:r>
            <a:endParaRPr lang="en-US" sz="1900" dirty="0"/>
          </a:p>
        </p:txBody>
      </p:sp>
      <p:sp>
        <p:nvSpPr>
          <p:cNvPr id="10" name="Shape 7"/>
          <p:cNvSpPr/>
          <p:nvPr/>
        </p:nvSpPr>
        <p:spPr>
          <a:xfrm>
            <a:off x="9630132" y="5304711"/>
            <a:ext cx="4136231" cy="1848088"/>
          </a:xfrm>
          <a:prstGeom prst="roundRect">
            <a:avLst>
              <a:gd name="adj" fmla="val 5611"/>
            </a:avLst>
          </a:prstGeom>
          <a:solidFill>
            <a:srgbClr val="F7EDD4"/>
          </a:solidFill>
          <a:ln w="15240">
            <a:solidFill>
              <a:srgbClr val="DDD3BA"/>
            </a:solidFill>
            <a:prstDash val="solid"/>
          </a:ln>
        </p:spPr>
        <p:txBody>
          <a:bodyPr/>
          <a:lstStyle/>
          <a:p>
            <a:endParaRPr lang="en-US"/>
          </a:p>
        </p:txBody>
      </p:sp>
      <p:sp>
        <p:nvSpPr>
          <p:cNvPr id="11" name="Text 8"/>
          <p:cNvSpPr/>
          <p:nvPr/>
        </p:nvSpPr>
        <p:spPr>
          <a:xfrm>
            <a:off x="9892189" y="556676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Significance</a:t>
            </a:r>
            <a:endParaRPr lang="en-US" sz="2400" dirty="0"/>
          </a:p>
        </p:txBody>
      </p:sp>
      <p:sp>
        <p:nvSpPr>
          <p:cNvPr id="12" name="Text 9"/>
          <p:cNvSpPr/>
          <p:nvPr/>
        </p:nvSpPr>
        <p:spPr>
          <a:xfrm>
            <a:off x="9892189" y="6100643"/>
            <a:ext cx="3612118"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Makes MLPs powerful for various problem types.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9288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MLP Applications</a:t>
            </a:r>
            <a:endParaRPr lang="en-US" sz="4850" dirty="0"/>
          </a:p>
        </p:txBody>
      </p:sp>
      <p:pic>
        <p:nvPicPr>
          <p:cNvPr id="4" name="Image 1" descr="preencoded.png"/>
          <p:cNvPicPr>
            <a:picLocks noChangeAspect="1"/>
          </p:cNvPicPr>
          <p:nvPr/>
        </p:nvPicPr>
        <p:blipFill>
          <a:blip r:embed="rId4"/>
          <a:stretch>
            <a:fillRect/>
          </a:stretch>
        </p:blipFill>
        <p:spPr>
          <a:xfrm>
            <a:off x="864037" y="5134689"/>
            <a:ext cx="617220" cy="617220"/>
          </a:xfrm>
          <a:prstGeom prst="rect">
            <a:avLst/>
          </a:prstGeom>
        </p:spPr>
      </p:pic>
      <p:sp>
        <p:nvSpPr>
          <p:cNvPr id="5" name="Text 1"/>
          <p:cNvSpPr/>
          <p:nvPr/>
        </p:nvSpPr>
        <p:spPr>
          <a:xfrm>
            <a:off x="864037" y="599872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Classification</a:t>
            </a:r>
            <a:endParaRPr lang="en-US" sz="2400" dirty="0"/>
          </a:p>
        </p:txBody>
      </p:sp>
      <p:sp>
        <p:nvSpPr>
          <p:cNvPr id="6" name="Text 2"/>
          <p:cNvSpPr/>
          <p:nvPr/>
        </p:nvSpPr>
        <p:spPr>
          <a:xfrm>
            <a:off x="864037" y="6532602"/>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Sentiment analysis, fraud detection.</a:t>
            </a:r>
            <a:endParaRPr lang="en-US" sz="1900" dirty="0"/>
          </a:p>
        </p:txBody>
      </p:sp>
      <p:pic>
        <p:nvPicPr>
          <p:cNvPr id="7" name="Image 2" descr="preencoded.png"/>
          <p:cNvPicPr>
            <a:picLocks noChangeAspect="1"/>
          </p:cNvPicPr>
          <p:nvPr/>
        </p:nvPicPr>
        <p:blipFill>
          <a:blip r:embed="rId5"/>
          <a:stretch>
            <a:fillRect/>
          </a:stretch>
        </p:blipFill>
        <p:spPr>
          <a:xfrm>
            <a:off x="4182189" y="5134689"/>
            <a:ext cx="617220" cy="617220"/>
          </a:xfrm>
          <a:prstGeom prst="rect">
            <a:avLst/>
          </a:prstGeom>
        </p:spPr>
      </p:pic>
      <p:sp>
        <p:nvSpPr>
          <p:cNvPr id="8" name="Text 3"/>
          <p:cNvSpPr/>
          <p:nvPr/>
        </p:nvSpPr>
        <p:spPr>
          <a:xfrm>
            <a:off x="4182189" y="599872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Regression</a:t>
            </a:r>
            <a:endParaRPr lang="en-US" sz="2400" dirty="0"/>
          </a:p>
        </p:txBody>
      </p:sp>
      <p:sp>
        <p:nvSpPr>
          <p:cNvPr id="9" name="Text 4"/>
          <p:cNvSpPr/>
          <p:nvPr/>
        </p:nvSpPr>
        <p:spPr>
          <a:xfrm>
            <a:off x="4182189" y="6532602"/>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Score estimation, numerical predictions.</a:t>
            </a:r>
            <a:endParaRPr lang="en-US" sz="1900" dirty="0"/>
          </a:p>
        </p:txBody>
      </p:sp>
      <p:pic>
        <p:nvPicPr>
          <p:cNvPr id="10" name="Image 3" descr="preencoded.png"/>
          <p:cNvPicPr>
            <a:picLocks noChangeAspect="1"/>
          </p:cNvPicPr>
          <p:nvPr/>
        </p:nvPicPr>
        <p:blipFill>
          <a:blip r:embed="rId6"/>
          <a:stretch>
            <a:fillRect/>
          </a:stretch>
        </p:blipFill>
        <p:spPr>
          <a:xfrm>
            <a:off x="7500342" y="5134689"/>
            <a:ext cx="617220" cy="617220"/>
          </a:xfrm>
          <a:prstGeom prst="rect">
            <a:avLst/>
          </a:prstGeom>
        </p:spPr>
      </p:pic>
      <p:sp>
        <p:nvSpPr>
          <p:cNvPr id="11" name="Text 5"/>
          <p:cNvSpPr/>
          <p:nvPr/>
        </p:nvSpPr>
        <p:spPr>
          <a:xfrm>
            <a:off x="7500342" y="599872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NLP</a:t>
            </a:r>
            <a:endParaRPr lang="en-US" sz="2400" dirty="0"/>
          </a:p>
        </p:txBody>
      </p:sp>
      <p:sp>
        <p:nvSpPr>
          <p:cNvPr id="12" name="Text 6"/>
          <p:cNvSpPr/>
          <p:nvPr/>
        </p:nvSpPr>
        <p:spPr>
          <a:xfrm>
            <a:off x="7500342" y="6532602"/>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Machine translation, text analysis.</a:t>
            </a:r>
            <a:endParaRPr lang="en-US" sz="1900" dirty="0"/>
          </a:p>
        </p:txBody>
      </p:sp>
      <p:pic>
        <p:nvPicPr>
          <p:cNvPr id="13" name="Image 4" descr="preencoded.png"/>
          <p:cNvPicPr>
            <a:picLocks noChangeAspect="1"/>
          </p:cNvPicPr>
          <p:nvPr/>
        </p:nvPicPr>
        <p:blipFill>
          <a:blip r:embed="rId7"/>
          <a:stretch>
            <a:fillRect/>
          </a:stretch>
        </p:blipFill>
        <p:spPr>
          <a:xfrm>
            <a:off x="10818495" y="5134689"/>
            <a:ext cx="617220" cy="617220"/>
          </a:xfrm>
          <a:prstGeom prst="rect">
            <a:avLst/>
          </a:prstGeom>
        </p:spPr>
      </p:pic>
      <p:sp>
        <p:nvSpPr>
          <p:cNvPr id="14" name="Text 7"/>
          <p:cNvSpPr/>
          <p:nvPr/>
        </p:nvSpPr>
        <p:spPr>
          <a:xfrm>
            <a:off x="10818495" y="5998726"/>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Computer Vision</a:t>
            </a:r>
            <a:endParaRPr lang="en-US" sz="2400" dirty="0"/>
          </a:p>
        </p:txBody>
      </p:sp>
      <p:sp>
        <p:nvSpPr>
          <p:cNvPr id="15" name="Text 8"/>
          <p:cNvSpPr/>
          <p:nvPr/>
        </p:nvSpPr>
        <p:spPr>
          <a:xfrm>
            <a:off x="10818495" y="6532602"/>
            <a:ext cx="2947868"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Object identification, image segmentation.</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87210"/>
            <a:ext cx="6422231"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Advantages of MLPs</a:t>
            </a:r>
            <a:endParaRPr lang="en-US" sz="4850" dirty="0"/>
          </a:p>
        </p:txBody>
      </p:sp>
      <p:sp>
        <p:nvSpPr>
          <p:cNvPr id="4" name="Shape 1"/>
          <p:cNvSpPr/>
          <p:nvPr/>
        </p:nvSpPr>
        <p:spPr>
          <a:xfrm>
            <a:off x="6350437" y="2906673"/>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5" name="Text 2"/>
          <p:cNvSpPr/>
          <p:nvPr/>
        </p:nvSpPr>
        <p:spPr>
          <a:xfrm>
            <a:off x="6545461" y="2999184"/>
            <a:ext cx="165259"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1</a:t>
            </a:r>
            <a:endParaRPr lang="en-US" sz="2900" dirty="0"/>
          </a:p>
        </p:txBody>
      </p:sp>
      <p:sp>
        <p:nvSpPr>
          <p:cNvPr id="6" name="Text 3"/>
          <p:cNvSpPr/>
          <p:nvPr/>
        </p:nvSpPr>
        <p:spPr>
          <a:xfrm>
            <a:off x="7152680" y="290667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Flexibility</a:t>
            </a:r>
            <a:endParaRPr lang="en-US" sz="2400" dirty="0"/>
          </a:p>
        </p:txBody>
      </p:sp>
      <p:sp>
        <p:nvSpPr>
          <p:cNvPr id="7" name="Text 4"/>
          <p:cNvSpPr/>
          <p:nvPr/>
        </p:nvSpPr>
        <p:spPr>
          <a:xfrm>
            <a:off x="71526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Can model complex non-linear relationships.</a:t>
            </a:r>
            <a:endParaRPr lang="en-US" sz="1900" dirty="0"/>
          </a:p>
        </p:txBody>
      </p:sp>
      <p:sp>
        <p:nvSpPr>
          <p:cNvPr id="8" name="Shape 5"/>
          <p:cNvSpPr/>
          <p:nvPr/>
        </p:nvSpPr>
        <p:spPr>
          <a:xfrm>
            <a:off x="6350437" y="4360069"/>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9" name="Text 6"/>
          <p:cNvSpPr/>
          <p:nvPr/>
        </p:nvSpPr>
        <p:spPr>
          <a:xfrm>
            <a:off x="6514028" y="4452580"/>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2</a:t>
            </a:r>
            <a:endParaRPr lang="en-US" sz="2900" dirty="0"/>
          </a:p>
        </p:txBody>
      </p:sp>
      <p:sp>
        <p:nvSpPr>
          <p:cNvPr id="10" name="Text 7"/>
          <p:cNvSpPr/>
          <p:nvPr/>
        </p:nvSpPr>
        <p:spPr>
          <a:xfrm>
            <a:off x="7152680" y="4360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Adaptability</a:t>
            </a:r>
            <a:endParaRPr lang="en-US" sz="2400" dirty="0"/>
          </a:p>
        </p:txBody>
      </p:sp>
      <p:sp>
        <p:nvSpPr>
          <p:cNvPr id="11" name="Text 8"/>
          <p:cNvSpPr/>
          <p:nvPr/>
        </p:nvSpPr>
        <p:spPr>
          <a:xfrm>
            <a:off x="71526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Applicable to various types of data and problems.</a:t>
            </a:r>
            <a:endParaRPr lang="en-US" sz="1900" dirty="0"/>
          </a:p>
        </p:txBody>
      </p:sp>
      <p:sp>
        <p:nvSpPr>
          <p:cNvPr id="12" name="Shape 9"/>
          <p:cNvSpPr/>
          <p:nvPr/>
        </p:nvSpPr>
        <p:spPr>
          <a:xfrm>
            <a:off x="6350437" y="5813465"/>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13" name="Text 10"/>
          <p:cNvSpPr/>
          <p:nvPr/>
        </p:nvSpPr>
        <p:spPr>
          <a:xfrm>
            <a:off x="6514028" y="5905976"/>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3</a:t>
            </a:r>
            <a:endParaRPr lang="en-US" sz="2900" dirty="0"/>
          </a:p>
        </p:txBody>
      </p:sp>
      <p:sp>
        <p:nvSpPr>
          <p:cNvPr id="14" name="Text 11"/>
          <p:cNvSpPr/>
          <p:nvPr/>
        </p:nvSpPr>
        <p:spPr>
          <a:xfrm>
            <a:off x="7152680" y="58134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Performance</a:t>
            </a:r>
            <a:endParaRPr lang="en-US" sz="2400" dirty="0"/>
          </a:p>
        </p:txBody>
      </p:sp>
      <p:sp>
        <p:nvSpPr>
          <p:cNvPr id="15" name="Text 12"/>
          <p:cNvSpPr/>
          <p:nvPr/>
        </p:nvSpPr>
        <p:spPr>
          <a:xfrm>
            <a:off x="71526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Can achieve high accuracy with proper tuning.</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41315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Further Learning</a:t>
            </a:r>
            <a:endParaRPr lang="en-US" sz="4850" dirty="0"/>
          </a:p>
        </p:txBody>
      </p:sp>
      <p:pic>
        <p:nvPicPr>
          <p:cNvPr id="3" name="Image 0" descr="preencoded.png"/>
          <p:cNvPicPr>
            <a:picLocks noChangeAspect="1"/>
          </p:cNvPicPr>
          <p:nvPr/>
        </p:nvPicPr>
        <p:blipFill>
          <a:blip r:embed="rId3"/>
          <a:stretch>
            <a:fillRect/>
          </a:stretch>
        </p:blipFill>
        <p:spPr>
          <a:xfrm>
            <a:off x="864037" y="2678430"/>
            <a:ext cx="4053840" cy="2505432"/>
          </a:xfrm>
          <a:prstGeom prst="rect">
            <a:avLst/>
          </a:prstGeom>
        </p:spPr>
      </p:pic>
      <p:sp>
        <p:nvSpPr>
          <p:cNvPr id="4" name="Text 1"/>
          <p:cNvSpPr/>
          <p:nvPr/>
        </p:nvSpPr>
        <p:spPr>
          <a:xfrm>
            <a:off x="864037" y="5492472"/>
            <a:ext cx="3245048"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Coding Train Videos</a:t>
            </a:r>
            <a:endParaRPr lang="en-US" sz="2400" dirty="0"/>
          </a:p>
        </p:txBody>
      </p:sp>
      <p:sp>
        <p:nvSpPr>
          <p:cNvPr id="5" name="Text 2"/>
          <p:cNvSpPr/>
          <p:nvPr/>
        </p:nvSpPr>
        <p:spPr>
          <a:xfrm>
            <a:off x="864037" y="6026348"/>
            <a:ext cx="4053840" cy="395049"/>
          </a:xfrm>
          <a:prstGeom prst="rect">
            <a:avLst/>
          </a:prstGeom>
          <a:noFill/>
          <a:ln/>
        </p:spPr>
        <p:txBody>
          <a:bodyPr wrap="non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Daniel Shiman's tutorials on MLPs.</a:t>
            </a:r>
            <a:endParaRPr lang="en-US" sz="1900" dirty="0"/>
          </a:p>
        </p:txBody>
      </p:sp>
      <p:pic>
        <p:nvPicPr>
          <p:cNvPr id="6" name="Image 1" descr="preencoded.png"/>
          <p:cNvPicPr>
            <a:picLocks noChangeAspect="1"/>
          </p:cNvPicPr>
          <p:nvPr/>
        </p:nvPicPr>
        <p:blipFill>
          <a:blip r:embed="rId4"/>
          <a:stretch>
            <a:fillRect/>
          </a:stretch>
        </p:blipFill>
        <p:spPr>
          <a:xfrm>
            <a:off x="5288161" y="2678430"/>
            <a:ext cx="4053959" cy="2505432"/>
          </a:xfrm>
          <a:prstGeom prst="rect">
            <a:avLst/>
          </a:prstGeom>
        </p:spPr>
      </p:pic>
      <p:sp>
        <p:nvSpPr>
          <p:cNvPr id="7" name="Text 3"/>
          <p:cNvSpPr/>
          <p:nvPr/>
        </p:nvSpPr>
        <p:spPr>
          <a:xfrm>
            <a:off x="5288161" y="5492472"/>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Online Courses</a:t>
            </a:r>
            <a:endParaRPr lang="en-US" sz="2400" dirty="0"/>
          </a:p>
        </p:txBody>
      </p:sp>
      <p:sp>
        <p:nvSpPr>
          <p:cNvPr id="8" name="Text 4"/>
          <p:cNvSpPr/>
          <p:nvPr/>
        </p:nvSpPr>
        <p:spPr>
          <a:xfrm>
            <a:off x="5288161" y="6026348"/>
            <a:ext cx="4053959"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In-depth MLP and neural network courses.</a:t>
            </a:r>
            <a:endParaRPr lang="en-US" sz="1900" dirty="0"/>
          </a:p>
        </p:txBody>
      </p:sp>
      <p:pic>
        <p:nvPicPr>
          <p:cNvPr id="9" name="Image 2" descr="preencoded.png"/>
          <p:cNvPicPr>
            <a:picLocks noChangeAspect="1"/>
          </p:cNvPicPr>
          <p:nvPr/>
        </p:nvPicPr>
        <p:blipFill>
          <a:blip r:embed="rId5"/>
          <a:stretch>
            <a:fillRect/>
          </a:stretch>
        </p:blipFill>
        <p:spPr>
          <a:xfrm>
            <a:off x="9712404" y="2678430"/>
            <a:ext cx="4053840" cy="2505432"/>
          </a:xfrm>
          <a:prstGeom prst="rect">
            <a:avLst/>
          </a:prstGeom>
        </p:spPr>
      </p:pic>
      <p:sp>
        <p:nvSpPr>
          <p:cNvPr id="10" name="Text 5"/>
          <p:cNvSpPr/>
          <p:nvPr/>
        </p:nvSpPr>
        <p:spPr>
          <a:xfrm>
            <a:off x="9712404" y="5492472"/>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Textbooks</a:t>
            </a:r>
            <a:endParaRPr lang="en-US" sz="2400" dirty="0"/>
          </a:p>
        </p:txBody>
      </p:sp>
      <p:sp>
        <p:nvSpPr>
          <p:cNvPr id="11" name="Text 6"/>
          <p:cNvSpPr/>
          <p:nvPr/>
        </p:nvSpPr>
        <p:spPr>
          <a:xfrm>
            <a:off x="9712404" y="6026348"/>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Comprehensive resources for deep learning theory.</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19537" y="52335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MLP Structure</a:t>
            </a:r>
            <a:endParaRPr lang="en-US" sz="4850" dirty="0"/>
          </a:p>
        </p:txBody>
      </p:sp>
      <p:sp>
        <p:nvSpPr>
          <p:cNvPr id="3" name="Text 1"/>
          <p:cNvSpPr/>
          <p:nvPr/>
        </p:nvSpPr>
        <p:spPr>
          <a:xfrm>
            <a:off x="1041837" y="16872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Input Layer</a:t>
            </a:r>
            <a:endParaRPr lang="en-US" sz="2400" dirty="0"/>
          </a:p>
        </p:txBody>
      </p:sp>
      <p:sp>
        <p:nvSpPr>
          <p:cNvPr id="4" name="Text 2"/>
          <p:cNvSpPr/>
          <p:nvPr/>
        </p:nvSpPr>
        <p:spPr>
          <a:xfrm>
            <a:off x="400268" y="2164552"/>
            <a:ext cx="13829863" cy="395049"/>
          </a:xfrm>
          <a:prstGeom prst="rect">
            <a:avLst/>
          </a:prstGeom>
          <a:noFill/>
          <a:ln/>
        </p:spPr>
        <p:txBody>
          <a:bodyPr wrap="none" lIns="0" tIns="0" rIns="0" bIns="0" rtlCol="0" anchor="t"/>
          <a:lstStyle/>
          <a:p>
            <a:pPr indent="0" algn="just">
              <a:lnSpc>
                <a:spcPts val="3100"/>
              </a:lnSpc>
              <a:buNone/>
            </a:pPr>
            <a:r>
              <a:rPr lang="en-US" sz="1900" dirty="0">
                <a:solidFill>
                  <a:srgbClr val="454240"/>
                </a:solidFill>
                <a:latin typeface="DM Sans" pitchFamily="34" charset="0"/>
              </a:rPr>
              <a:t>Receives input data features. The input layer consists of nodes or neurons that receive the initial input data. Each neuron </a:t>
            </a:r>
          </a:p>
          <a:p>
            <a:pPr indent="0" algn="just">
              <a:lnSpc>
                <a:spcPts val="3100"/>
              </a:lnSpc>
              <a:buNone/>
            </a:pPr>
            <a:r>
              <a:rPr lang="en-US" sz="1900" dirty="0">
                <a:solidFill>
                  <a:srgbClr val="454240"/>
                </a:solidFill>
                <a:latin typeface="DM Sans" pitchFamily="34" charset="0"/>
              </a:rPr>
              <a:t>Represents a feature or dimension of the input data. </a:t>
            </a:r>
          </a:p>
          <a:p>
            <a:pPr indent="0" algn="just">
              <a:lnSpc>
                <a:spcPts val="3100"/>
              </a:lnSpc>
              <a:buNone/>
            </a:pPr>
            <a:r>
              <a:rPr lang="en-US" sz="1900" dirty="0">
                <a:solidFill>
                  <a:srgbClr val="454240"/>
                </a:solidFill>
                <a:latin typeface="DM Sans" pitchFamily="34" charset="0"/>
              </a:rPr>
              <a:t>The number of neurons in the input layer is determined by the dimensionality of the input data.</a:t>
            </a:r>
          </a:p>
          <a:p>
            <a:pPr marL="0" indent="0">
              <a:lnSpc>
                <a:spcPts val="3100"/>
              </a:lnSpc>
              <a:buNone/>
            </a:pPr>
            <a:endParaRPr lang="en-US" sz="1900" dirty="0">
              <a:solidFill>
                <a:srgbClr val="454240"/>
              </a:solidFill>
              <a:latin typeface="DM Sans" pitchFamily="34" charset="0"/>
              <a:ea typeface="DM Sans" pitchFamily="34" charset="-122"/>
              <a:cs typeface="DM Sans" pitchFamily="34" charset="-120"/>
            </a:endParaRPr>
          </a:p>
        </p:txBody>
      </p:sp>
      <p:sp>
        <p:nvSpPr>
          <p:cNvPr id="5" name="Text 3"/>
          <p:cNvSpPr/>
          <p:nvPr/>
        </p:nvSpPr>
        <p:spPr>
          <a:xfrm>
            <a:off x="877174" y="34783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Hidden Layers</a:t>
            </a:r>
            <a:endParaRPr lang="en-US" sz="2400" dirty="0"/>
          </a:p>
        </p:txBody>
      </p:sp>
      <p:sp>
        <p:nvSpPr>
          <p:cNvPr id="6" name="Text 4"/>
          <p:cNvSpPr/>
          <p:nvPr/>
        </p:nvSpPr>
        <p:spPr>
          <a:xfrm>
            <a:off x="400268" y="3880276"/>
            <a:ext cx="13982263" cy="395049"/>
          </a:xfrm>
          <a:prstGeom prst="rect">
            <a:avLst/>
          </a:prstGeom>
          <a:noFill/>
          <a:ln/>
        </p:spPr>
        <p:txBody>
          <a:bodyPr wrap="none" lIns="0" tIns="0" rIns="0" bIns="0" rtlCol="0" anchor="t"/>
          <a:lstStyle/>
          <a:p>
            <a:pPr algn="just">
              <a:lnSpc>
                <a:spcPts val="3100"/>
              </a:lnSpc>
            </a:pPr>
            <a:r>
              <a:rPr lang="en-US" sz="1900" dirty="0">
                <a:solidFill>
                  <a:srgbClr val="454240"/>
                </a:solidFill>
                <a:latin typeface="DM Sans" pitchFamily="34" charset="0"/>
                <a:ea typeface="DM Sans" pitchFamily="34" charset="-122"/>
                <a:cs typeface="DM Sans" pitchFamily="34" charset="-120"/>
              </a:rPr>
              <a:t>Perform computations on inputs. </a:t>
            </a:r>
            <a:r>
              <a:rPr lang="en-US" sz="1900" dirty="0">
                <a:solidFill>
                  <a:srgbClr val="454240"/>
                </a:solidFill>
                <a:latin typeface="DM Sans" pitchFamily="34" charset="0"/>
              </a:rPr>
              <a:t>Between the input and output layers, there can be one or more layers of neurons. </a:t>
            </a:r>
          </a:p>
          <a:p>
            <a:pPr algn="just">
              <a:lnSpc>
                <a:spcPts val="3100"/>
              </a:lnSpc>
            </a:pPr>
            <a:r>
              <a:rPr lang="en-US" sz="1900" dirty="0">
                <a:solidFill>
                  <a:srgbClr val="454240"/>
                </a:solidFill>
                <a:latin typeface="DM Sans" pitchFamily="34" charset="0"/>
              </a:rPr>
              <a:t>Each neuron in a hidden layer receives inputs from all neurons in the previous layer (either the input layer or another hidden</a:t>
            </a:r>
          </a:p>
          <a:p>
            <a:pPr algn="just">
              <a:lnSpc>
                <a:spcPts val="3100"/>
              </a:lnSpc>
            </a:pPr>
            <a:r>
              <a:rPr lang="en-US" sz="1900" dirty="0">
                <a:solidFill>
                  <a:srgbClr val="454240"/>
                </a:solidFill>
                <a:latin typeface="DM Sans" pitchFamily="34" charset="0"/>
              </a:rPr>
              <a:t> layer) and produces an output that is passed to the next layer. The number of hidden layers and the number of neurons in </a:t>
            </a:r>
          </a:p>
          <a:p>
            <a:pPr algn="just">
              <a:lnSpc>
                <a:spcPts val="3100"/>
              </a:lnSpc>
            </a:pPr>
            <a:r>
              <a:rPr lang="en-US" sz="1900" dirty="0">
                <a:solidFill>
                  <a:srgbClr val="454240"/>
                </a:solidFill>
                <a:latin typeface="DM Sans" pitchFamily="34" charset="0"/>
              </a:rPr>
              <a:t>each hidden layer are hyperparameters that need to be determined during the model design phase.</a:t>
            </a:r>
          </a:p>
        </p:txBody>
      </p:sp>
      <p:sp>
        <p:nvSpPr>
          <p:cNvPr id="7" name="Text 5"/>
          <p:cNvSpPr/>
          <p:nvPr/>
        </p:nvSpPr>
        <p:spPr>
          <a:xfrm>
            <a:off x="698937" y="563272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Output Layer</a:t>
            </a:r>
            <a:endParaRPr lang="en-US" sz="2400" dirty="0"/>
          </a:p>
        </p:txBody>
      </p:sp>
      <p:sp>
        <p:nvSpPr>
          <p:cNvPr id="8" name="Text 6"/>
          <p:cNvSpPr/>
          <p:nvPr/>
        </p:nvSpPr>
        <p:spPr>
          <a:xfrm>
            <a:off x="419537" y="6061377"/>
            <a:ext cx="13817084" cy="790099"/>
          </a:xfrm>
          <a:prstGeom prst="rect">
            <a:avLst/>
          </a:prstGeom>
          <a:noFill/>
          <a:ln/>
        </p:spPr>
        <p:txBody>
          <a:bodyPr wrap="square" lIns="0" tIns="0" rIns="0" bIns="0" rtlCol="0" anchor="t"/>
          <a:lstStyle/>
          <a:p>
            <a:pPr marL="0" indent="0" algn="just">
              <a:lnSpc>
                <a:spcPts val="3100"/>
              </a:lnSpc>
              <a:buNone/>
            </a:pPr>
            <a:r>
              <a:rPr lang="en-US" sz="1900" dirty="0">
                <a:solidFill>
                  <a:srgbClr val="454240"/>
                </a:solidFill>
                <a:latin typeface="DM Sans" pitchFamily="34" charset="0"/>
                <a:ea typeface="DM Sans" pitchFamily="34" charset="-122"/>
                <a:cs typeface="DM Sans" pitchFamily="34" charset="-120"/>
              </a:rPr>
              <a:t>Produces final predictions or classifications. </a:t>
            </a:r>
            <a:r>
              <a:rPr lang="en-US" sz="1900" dirty="0">
                <a:solidFill>
                  <a:srgbClr val="454240"/>
                </a:solidFill>
                <a:latin typeface="DM Sans" pitchFamily="34" charset="0"/>
              </a:rPr>
              <a:t>This layer consists of neurons that produce the final output of the network. The number of neurons in the output layer depends on the nature of the task. In binary classification, there may be either one or two neurons depending on the activation function and representing the probability of belonging to one class; while in multi-class classification tasks, there can be multiple neurons in the output layer.</a:t>
            </a:r>
          </a:p>
        </p:txBody>
      </p:sp>
      <p:sp>
        <p:nvSpPr>
          <p:cNvPr id="10" name="TextBox 9">
            <a:extLst>
              <a:ext uri="{FF2B5EF4-FFF2-40B4-BE49-F238E27FC236}">
                <a16:creationId xmlns:a16="http://schemas.microsoft.com/office/drawing/2014/main" id="{3C0B9919-622B-E6EC-22F9-ADA47B7C674C}"/>
              </a:ext>
            </a:extLst>
          </p:cNvPr>
          <p:cNvSpPr txBox="1"/>
          <p:nvPr/>
        </p:nvSpPr>
        <p:spPr>
          <a:xfrm>
            <a:off x="2934137" y="8229600"/>
            <a:ext cx="7315200" cy="1341457"/>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sz="2400" dirty="0">
                <a:solidFill>
                  <a:srgbClr val="5C4E3D"/>
                </a:solidFill>
                <a:latin typeface="Libre Baskerville" pitchFamily="34" charset="0"/>
              </a:rPr>
              <a:t>Activation Functions: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p>
          <a:p>
            <a:pPr marR="0" lvl="0">
              <a:lnSpc>
                <a:spcPct val="115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Common functions used in MLPs </a:t>
            </a:r>
          </a:p>
          <a:p>
            <a:pPr marR="0" lvl="0">
              <a:lnSpc>
                <a:spcPct val="115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include Sigmoid,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ReLU</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and Tanh.</a:t>
            </a:r>
            <a:endParaRPr lang="en-US" sz="18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1" name="Shape 1">
            <a:extLst>
              <a:ext uri="{FF2B5EF4-FFF2-40B4-BE49-F238E27FC236}">
                <a16:creationId xmlns:a16="http://schemas.microsoft.com/office/drawing/2014/main" id="{8E971B12-98C5-84D4-FCBB-D980C7457310}"/>
              </a:ext>
            </a:extLst>
          </p:cNvPr>
          <p:cNvSpPr/>
          <p:nvPr/>
        </p:nvSpPr>
        <p:spPr>
          <a:xfrm>
            <a:off x="0" y="3351497"/>
            <a:ext cx="555427" cy="555427"/>
          </a:xfrm>
          <a:prstGeom prst="roundRect">
            <a:avLst>
              <a:gd name="adj" fmla="val 18669"/>
            </a:avLst>
          </a:prstGeom>
          <a:solidFill>
            <a:srgbClr val="F7EDD4"/>
          </a:solidFill>
          <a:ln w="15240">
            <a:solidFill>
              <a:srgbClr val="DDD3BA"/>
            </a:solidFill>
            <a:prstDash val="solid"/>
          </a:ln>
        </p:spPr>
        <p:txBody>
          <a:bodyPr/>
          <a:lstStyle/>
          <a:p>
            <a:r>
              <a:rPr lang="en-US" sz="3600" dirty="0"/>
              <a:t>2</a:t>
            </a:r>
          </a:p>
        </p:txBody>
      </p:sp>
      <p:sp>
        <p:nvSpPr>
          <p:cNvPr id="12" name="Shape 1">
            <a:extLst>
              <a:ext uri="{FF2B5EF4-FFF2-40B4-BE49-F238E27FC236}">
                <a16:creationId xmlns:a16="http://schemas.microsoft.com/office/drawing/2014/main" id="{038BDE99-1ABE-0E6F-5094-25A07BB35D44}"/>
              </a:ext>
            </a:extLst>
          </p:cNvPr>
          <p:cNvSpPr/>
          <p:nvPr/>
        </p:nvSpPr>
        <p:spPr>
          <a:xfrm>
            <a:off x="0" y="1632473"/>
            <a:ext cx="555427" cy="555427"/>
          </a:xfrm>
          <a:prstGeom prst="roundRect">
            <a:avLst>
              <a:gd name="adj" fmla="val 18669"/>
            </a:avLst>
          </a:prstGeom>
          <a:solidFill>
            <a:srgbClr val="F7EDD4"/>
          </a:solidFill>
          <a:ln w="15240">
            <a:solidFill>
              <a:srgbClr val="DDD3BA"/>
            </a:solidFill>
            <a:prstDash val="solid"/>
          </a:ln>
        </p:spPr>
        <p:txBody>
          <a:bodyPr/>
          <a:lstStyle/>
          <a:p>
            <a:r>
              <a:rPr lang="en-US" sz="2800" dirty="0"/>
              <a:t>1</a:t>
            </a:r>
          </a:p>
        </p:txBody>
      </p:sp>
      <p:sp>
        <p:nvSpPr>
          <p:cNvPr id="13" name="Shape 1">
            <a:extLst>
              <a:ext uri="{FF2B5EF4-FFF2-40B4-BE49-F238E27FC236}">
                <a16:creationId xmlns:a16="http://schemas.microsoft.com/office/drawing/2014/main" id="{16125202-888D-4AB4-44F0-DE1EC025A8EB}"/>
              </a:ext>
            </a:extLst>
          </p:cNvPr>
          <p:cNvSpPr/>
          <p:nvPr/>
        </p:nvSpPr>
        <p:spPr>
          <a:xfrm>
            <a:off x="0" y="5470130"/>
            <a:ext cx="555427" cy="555427"/>
          </a:xfrm>
          <a:prstGeom prst="roundRect">
            <a:avLst>
              <a:gd name="adj" fmla="val 18669"/>
            </a:avLst>
          </a:prstGeom>
          <a:solidFill>
            <a:srgbClr val="F7EDD4"/>
          </a:solidFill>
          <a:ln w="15240">
            <a:solidFill>
              <a:srgbClr val="DDD3BA"/>
            </a:solidFill>
            <a:prstDash val="solid"/>
          </a:ln>
        </p:spPr>
        <p:txBody>
          <a:bodyPr/>
          <a:lstStyle/>
          <a:p>
            <a:r>
              <a:rPr lang="en-US" sz="3600" dirty="0"/>
              <a:t>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79837" y="471210"/>
            <a:ext cx="7204234"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Weighted Connections</a:t>
            </a:r>
            <a:endParaRPr lang="en-US" sz="4850" dirty="0"/>
          </a:p>
        </p:txBody>
      </p:sp>
      <p:sp>
        <p:nvSpPr>
          <p:cNvPr id="4" name="Shape 1"/>
          <p:cNvSpPr/>
          <p:nvPr/>
        </p:nvSpPr>
        <p:spPr>
          <a:xfrm>
            <a:off x="864037" y="2906673"/>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5" name="Text 2"/>
          <p:cNvSpPr/>
          <p:nvPr/>
        </p:nvSpPr>
        <p:spPr>
          <a:xfrm>
            <a:off x="1059061" y="2999184"/>
            <a:ext cx="165259"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1</a:t>
            </a:r>
            <a:endParaRPr lang="en-US" sz="2900" dirty="0"/>
          </a:p>
        </p:txBody>
      </p:sp>
      <p:sp>
        <p:nvSpPr>
          <p:cNvPr id="6" name="Text 3"/>
          <p:cNvSpPr/>
          <p:nvPr/>
        </p:nvSpPr>
        <p:spPr>
          <a:xfrm>
            <a:off x="1666280" y="290667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Strength</a:t>
            </a:r>
            <a:endParaRPr lang="en-US" sz="2400" dirty="0"/>
          </a:p>
        </p:txBody>
      </p:sp>
      <p:sp>
        <p:nvSpPr>
          <p:cNvPr id="7" name="Text 4"/>
          <p:cNvSpPr/>
          <p:nvPr/>
        </p:nvSpPr>
        <p:spPr>
          <a:xfrm>
            <a:off x="1666280" y="344054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Determine connection strength between neurons.</a:t>
            </a:r>
            <a:endParaRPr lang="en-US" sz="1900" dirty="0"/>
          </a:p>
        </p:txBody>
      </p:sp>
      <p:sp>
        <p:nvSpPr>
          <p:cNvPr id="8" name="Shape 5"/>
          <p:cNvSpPr/>
          <p:nvPr/>
        </p:nvSpPr>
        <p:spPr>
          <a:xfrm>
            <a:off x="864037" y="4360069"/>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9" name="Text 6"/>
          <p:cNvSpPr/>
          <p:nvPr/>
        </p:nvSpPr>
        <p:spPr>
          <a:xfrm>
            <a:off x="1027628" y="4452580"/>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2</a:t>
            </a:r>
            <a:endParaRPr lang="en-US" sz="2900" dirty="0"/>
          </a:p>
        </p:txBody>
      </p:sp>
      <p:sp>
        <p:nvSpPr>
          <p:cNvPr id="10" name="Text 7"/>
          <p:cNvSpPr/>
          <p:nvPr/>
        </p:nvSpPr>
        <p:spPr>
          <a:xfrm>
            <a:off x="1666280" y="436006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Learning</a:t>
            </a:r>
            <a:endParaRPr lang="en-US" sz="2400" dirty="0"/>
          </a:p>
        </p:txBody>
      </p:sp>
      <p:sp>
        <p:nvSpPr>
          <p:cNvPr id="11" name="Text 8"/>
          <p:cNvSpPr/>
          <p:nvPr/>
        </p:nvSpPr>
        <p:spPr>
          <a:xfrm>
            <a:off x="1666280" y="4893945"/>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Adjusted during training to capture patterns.</a:t>
            </a:r>
            <a:endParaRPr lang="en-US" sz="1900" dirty="0"/>
          </a:p>
        </p:txBody>
      </p:sp>
      <p:sp>
        <p:nvSpPr>
          <p:cNvPr id="12" name="Shape 9"/>
          <p:cNvSpPr/>
          <p:nvPr/>
        </p:nvSpPr>
        <p:spPr>
          <a:xfrm>
            <a:off x="864037" y="5813465"/>
            <a:ext cx="555427" cy="555427"/>
          </a:xfrm>
          <a:prstGeom prst="roundRect">
            <a:avLst>
              <a:gd name="adj" fmla="val 18669"/>
            </a:avLst>
          </a:prstGeom>
          <a:solidFill>
            <a:srgbClr val="F7EDD4"/>
          </a:solidFill>
          <a:ln w="15240">
            <a:solidFill>
              <a:srgbClr val="DDD3BA"/>
            </a:solidFill>
            <a:prstDash val="solid"/>
          </a:ln>
        </p:spPr>
        <p:txBody>
          <a:bodyPr/>
          <a:lstStyle/>
          <a:p>
            <a:endParaRPr lang="en-US"/>
          </a:p>
        </p:txBody>
      </p:sp>
      <p:sp>
        <p:nvSpPr>
          <p:cNvPr id="13" name="Text 10"/>
          <p:cNvSpPr/>
          <p:nvPr/>
        </p:nvSpPr>
        <p:spPr>
          <a:xfrm>
            <a:off x="1027628" y="5905976"/>
            <a:ext cx="228124" cy="370284"/>
          </a:xfrm>
          <a:prstGeom prst="rect">
            <a:avLst/>
          </a:prstGeom>
          <a:noFill/>
          <a:ln/>
        </p:spPr>
        <p:txBody>
          <a:bodyPr wrap="none" lIns="0" tIns="0" rIns="0" bIns="0" rtlCol="0" anchor="t"/>
          <a:lstStyle/>
          <a:p>
            <a:pPr marL="0" indent="0" algn="ctr">
              <a:lnSpc>
                <a:spcPts val="2900"/>
              </a:lnSpc>
              <a:buNone/>
            </a:pPr>
            <a:r>
              <a:rPr lang="en-US" sz="2900" dirty="0">
                <a:solidFill>
                  <a:srgbClr val="454240"/>
                </a:solidFill>
                <a:latin typeface="Libre Baskerville" pitchFamily="34" charset="0"/>
                <a:ea typeface="Libre Baskerville" pitchFamily="34" charset="-122"/>
                <a:cs typeface="Libre Baskerville" pitchFamily="34" charset="-120"/>
              </a:rPr>
              <a:t>3</a:t>
            </a:r>
            <a:endParaRPr lang="en-US" sz="2900" dirty="0"/>
          </a:p>
        </p:txBody>
      </p:sp>
      <p:sp>
        <p:nvSpPr>
          <p:cNvPr id="14" name="Text 11"/>
          <p:cNvSpPr/>
          <p:nvPr/>
        </p:nvSpPr>
        <p:spPr>
          <a:xfrm>
            <a:off x="1666280" y="58134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Importance</a:t>
            </a:r>
            <a:endParaRPr lang="en-US" sz="2400" dirty="0"/>
          </a:p>
        </p:txBody>
      </p:sp>
      <p:sp>
        <p:nvSpPr>
          <p:cNvPr id="15" name="Text 12"/>
          <p:cNvSpPr/>
          <p:nvPr/>
        </p:nvSpPr>
        <p:spPr>
          <a:xfrm>
            <a:off x="1666280" y="6347341"/>
            <a:ext cx="661368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Crucial for network's pattern recognition ability.</a:t>
            </a:r>
            <a:endParaRPr lang="en-US" sz="1900" dirty="0"/>
          </a:p>
        </p:txBody>
      </p:sp>
      <p:sp>
        <p:nvSpPr>
          <p:cNvPr id="17" name="TextBox 16">
            <a:extLst>
              <a:ext uri="{FF2B5EF4-FFF2-40B4-BE49-F238E27FC236}">
                <a16:creationId xmlns:a16="http://schemas.microsoft.com/office/drawing/2014/main" id="{675BD8D3-40FA-DF10-AC0C-80FA7185ED7D}"/>
              </a:ext>
            </a:extLst>
          </p:cNvPr>
          <p:cNvSpPr txBox="1"/>
          <p:nvPr/>
        </p:nvSpPr>
        <p:spPr>
          <a:xfrm>
            <a:off x="279836" y="1356321"/>
            <a:ext cx="8495863" cy="969496"/>
          </a:xfrm>
          <a:prstGeom prst="rect">
            <a:avLst/>
          </a:prstGeom>
          <a:noFill/>
        </p:spPr>
        <p:txBody>
          <a:bodyPr wrap="square">
            <a:spAutoFit/>
          </a:bodyPr>
          <a:lstStyle/>
          <a:p>
            <a:r>
              <a:rPr lang="en-US" sz="1900" dirty="0">
                <a:solidFill>
                  <a:srgbClr val="454240"/>
                </a:solidFill>
                <a:latin typeface="DM Sans" pitchFamily="34" charset="0"/>
              </a:rPr>
              <a:t>Neurons in adjacent layers are fully connected to each other. Each connection has an associated weight, which determines the strength of the connection. These weights are learned during the training process.</a:t>
            </a:r>
          </a:p>
        </p:txBody>
      </p:sp>
      <p:sp>
        <p:nvSpPr>
          <p:cNvPr id="19" name="TextBox 18">
            <a:extLst>
              <a:ext uri="{FF2B5EF4-FFF2-40B4-BE49-F238E27FC236}">
                <a16:creationId xmlns:a16="http://schemas.microsoft.com/office/drawing/2014/main" id="{E67E3607-88D6-210D-2559-CD079DF547F8}"/>
              </a:ext>
            </a:extLst>
          </p:cNvPr>
          <p:cNvSpPr txBox="1"/>
          <p:nvPr/>
        </p:nvSpPr>
        <p:spPr>
          <a:xfrm>
            <a:off x="2676525" y="7431405"/>
            <a:ext cx="7359650" cy="369332"/>
          </a:xfrm>
          <a:prstGeom prst="rect">
            <a:avLst/>
          </a:prstGeom>
          <a:noFill/>
        </p:spPr>
        <p:txBody>
          <a:bodyPr wrap="square">
            <a:spAutoFit/>
          </a:bodyPr>
          <a:lstStyle/>
          <a:p>
            <a:pPr algn="l" rtl="0"/>
            <a:r>
              <a:rPr lang="en-US" b="1" i="0" dirty="0">
                <a:solidFill>
                  <a:srgbClr val="05192D"/>
                </a:solidFill>
                <a:effectLst/>
                <a:highlight>
                  <a:srgbClr val="FFFFFF"/>
                </a:highlight>
                <a:latin typeface="Studio-Feixen-Sans"/>
              </a:rPr>
              <a:t>Bias neurons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32237" y="21582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Bias Terms</a:t>
            </a:r>
            <a:endParaRPr lang="en-US" sz="4850" dirty="0"/>
          </a:p>
        </p:txBody>
      </p:sp>
      <p:sp>
        <p:nvSpPr>
          <p:cNvPr id="4" name="Shape 1"/>
          <p:cNvSpPr/>
          <p:nvPr/>
        </p:nvSpPr>
        <p:spPr>
          <a:xfrm>
            <a:off x="864037" y="2259330"/>
            <a:ext cx="7415927" cy="1453039"/>
          </a:xfrm>
          <a:prstGeom prst="roundRect">
            <a:avLst>
              <a:gd name="adj" fmla="val 7136"/>
            </a:avLst>
          </a:prstGeom>
          <a:solidFill>
            <a:srgbClr val="F7EDD4"/>
          </a:solidFill>
          <a:ln w="15240">
            <a:solidFill>
              <a:srgbClr val="DDD3BA"/>
            </a:solidFill>
            <a:prstDash val="solid"/>
          </a:ln>
        </p:spPr>
        <p:txBody>
          <a:bodyPr/>
          <a:lstStyle/>
          <a:p>
            <a:endParaRPr lang="en-US"/>
          </a:p>
        </p:txBody>
      </p:sp>
      <p:sp>
        <p:nvSpPr>
          <p:cNvPr id="5" name="Text 2"/>
          <p:cNvSpPr/>
          <p:nvPr/>
        </p:nvSpPr>
        <p:spPr>
          <a:xfrm>
            <a:off x="1126093" y="252138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Purpose</a:t>
            </a:r>
            <a:endParaRPr lang="en-US" sz="2400" dirty="0"/>
          </a:p>
        </p:txBody>
      </p:sp>
      <p:sp>
        <p:nvSpPr>
          <p:cNvPr id="6" name="Text 3"/>
          <p:cNvSpPr/>
          <p:nvPr/>
        </p:nvSpPr>
        <p:spPr>
          <a:xfrm>
            <a:off x="1126093" y="3055263"/>
            <a:ext cx="689181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Fine-tune and shift activation function threshold.</a:t>
            </a:r>
            <a:endParaRPr lang="en-US" sz="1900" dirty="0"/>
          </a:p>
        </p:txBody>
      </p:sp>
      <p:sp>
        <p:nvSpPr>
          <p:cNvPr id="7" name="Shape 4"/>
          <p:cNvSpPr/>
          <p:nvPr/>
        </p:nvSpPr>
        <p:spPr>
          <a:xfrm>
            <a:off x="864037" y="3959185"/>
            <a:ext cx="7415927" cy="1453039"/>
          </a:xfrm>
          <a:prstGeom prst="roundRect">
            <a:avLst>
              <a:gd name="adj" fmla="val 7136"/>
            </a:avLst>
          </a:prstGeom>
          <a:solidFill>
            <a:srgbClr val="F7EDD4"/>
          </a:solidFill>
          <a:ln w="15240">
            <a:solidFill>
              <a:srgbClr val="DDD3BA"/>
            </a:solidFill>
            <a:prstDash val="solid"/>
          </a:ln>
        </p:spPr>
        <p:txBody>
          <a:bodyPr/>
          <a:lstStyle/>
          <a:p>
            <a:endParaRPr lang="en-US"/>
          </a:p>
        </p:txBody>
      </p:sp>
      <p:sp>
        <p:nvSpPr>
          <p:cNvPr id="8" name="Text 5"/>
          <p:cNvSpPr/>
          <p:nvPr/>
        </p:nvSpPr>
        <p:spPr>
          <a:xfrm>
            <a:off x="1126093" y="422124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Location</a:t>
            </a:r>
            <a:endParaRPr lang="en-US" sz="2400" dirty="0"/>
          </a:p>
        </p:txBody>
      </p:sp>
      <p:sp>
        <p:nvSpPr>
          <p:cNvPr id="9" name="Text 6"/>
          <p:cNvSpPr/>
          <p:nvPr/>
        </p:nvSpPr>
        <p:spPr>
          <a:xfrm>
            <a:off x="1126093" y="4755118"/>
            <a:ext cx="689181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Associated with neurons in hidden and output layers.</a:t>
            </a:r>
            <a:endParaRPr lang="en-US" sz="1900" dirty="0"/>
          </a:p>
        </p:txBody>
      </p:sp>
      <p:sp>
        <p:nvSpPr>
          <p:cNvPr id="10" name="Shape 7"/>
          <p:cNvSpPr/>
          <p:nvPr/>
        </p:nvSpPr>
        <p:spPr>
          <a:xfrm>
            <a:off x="864037" y="5659041"/>
            <a:ext cx="7415927" cy="1453039"/>
          </a:xfrm>
          <a:prstGeom prst="roundRect">
            <a:avLst>
              <a:gd name="adj" fmla="val 7136"/>
            </a:avLst>
          </a:prstGeom>
          <a:solidFill>
            <a:srgbClr val="F7EDD4"/>
          </a:solidFill>
          <a:ln w="15240">
            <a:solidFill>
              <a:srgbClr val="DDD3BA"/>
            </a:solidFill>
            <a:prstDash val="solid"/>
          </a:ln>
        </p:spPr>
        <p:txBody>
          <a:bodyPr/>
          <a:lstStyle/>
          <a:p>
            <a:endParaRPr lang="en-US"/>
          </a:p>
        </p:txBody>
      </p:sp>
      <p:sp>
        <p:nvSpPr>
          <p:cNvPr id="11" name="Text 8"/>
          <p:cNvSpPr/>
          <p:nvPr/>
        </p:nvSpPr>
        <p:spPr>
          <a:xfrm>
            <a:off x="1126093" y="592109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Learning</a:t>
            </a:r>
            <a:endParaRPr lang="en-US" sz="2400" dirty="0"/>
          </a:p>
        </p:txBody>
      </p:sp>
      <p:sp>
        <p:nvSpPr>
          <p:cNvPr id="12" name="Text 9"/>
          <p:cNvSpPr/>
          <p:nvPr/>
        </p:nvSpPr>
        <p:spPr>
          <a:xfrm>
            <a:off x="1126093" y="6454973"/>
            <a:ext cx="6891814"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Adjusted during training along with weights.</a:t>
            </a:r>
            <a:endParaRPr lang="en-US" sz="1900" dirty="0"/>
          </a:p>
        </p:txBody>
      </p:sp>
      <p:sp>
        <p:nvSpPr>
          <p:cNvPr id="14" name="TextBox 13">
            <a:extLst>
              <a:ext uri="{FF2B5EF4-FFF2-40B4-BE49-F238E27FC236}">
                <a16:creationId xmlns:a16="http://schemas.microsoft.com/office/drawing/2014/main" id="{AEFEF100-6EA6-8BCD-96DB-6FEED9641C5F}"/>
              </a:ext>
            </a:extLst>
          </p:cNvPr>
          <p:cNvSpPr txBox="1"/>
          <p:nvPr/>
        </p:nvSpPr>
        <p:spPr>
          <a:xfrm>
            <a:off x="432236" y="1059000"/>
            <a:ext cx="8191063" cy="738664"/>
          </a:xfrm>
          <a:prstGeom prst="rect">
            <a:avLst/>
          </a:prstGeom>
          <a:noFill/>
        </p:spPr>
        <p:txBody>
          <a:bodyPr wrap="square">
            <a:spAutoFit/>
          </a:bodyPr>
          <a:lstStyle/>
          <a:p>
            <a:pPr algn="just"/>
            <a:r>
              <a:rPr lang="en-US" sz="1400" dirty="0">
                <a:solidFill>
                  <a:srgbClr val="454240"/>
                </a:solidFill>
                <a:latin typeface="DM Sans" pitchFamily="34" charset="0"/>
              </a:rPr>
              <a:t>In addition to the input and hidden neurons, each layer (except the input layer) usually includes a bias neuron that provides a constant input to the neurons in the next layer. Bias neurons have their own weight associated with each connection, which is also learned during training.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92215" y="1002744"/>
            <a:ext cx="7532370" cy="1438989"/>
          </a:xfrm>
          <a:prstGeom prst="rect">
            <a:avLst/>
          </a:prstGeom>
          <a:noFill/>
          <a:ln/>
        </p:spPr>
        <p:txBody>
          <a:bodyPr wrap="square" lIns="0" tIns="0" rIns="0" bIns="0" rtlCol="0" anchor="t"/>
          <a:lstStyle/>
          <a:p>
            <a:pPr marL="0" indent="0">
              <a:lnSpc>
                <a:spcPts val="5650"/>
              </a:lnSpc>
              <a:buNone/>
            </a:pPr>
            <a:r>
              <a:rPr lang="en-US" sz="4500" dirty="0">
                <a:solidFill>
                  <a:srgbClr val="5C4E3D"/>
                </a:solidFill>
                <a:latin typeface="Libre Baskerville" pitchFamily="34" charset="0"/>
                <a:ea typeface="Libre Baskerville" pitchFamily="34" charset="-122"/>
                <a:cs typeface="Libre Baskerville" pitchFamily="34" charset="-120"/>
              </a:rPr>
              <a:t>Hidden Layer Computations</a:t>
            </a:r>
            <a:endParaRPr lang="en-US" sz="4500" dirty="0"/>
          </a:p>
        </p:txBody>
      </p:sp>
      <p:sp>
        <p:nvSpPr>
          <p:cNvPr id="4" name="Shape 1"/>
          <p:cNvSpPr/>
          <p:nvPr/>
        </p:nvSpPr>
        <p:spPr>
          <a:xfrm>
            <a:off x="6622256" y="2787015"/>
            <a:ext cx="30480" cy="4439722"/>
          </a:xfrm>
          <a:prstGeom prst="roundRect">
            <a:avLst>
              <a:gd name="adj" fmla="val 317286"/>
            </a:avLst>
          </a:prstGeom>
          <a:solidFill>
            <a:srgbClr val="DDD3BA"/>
          </a:solidFill>
          <a:ln/>
        </p:spPr>
        <p:txBody>
          <a:bodyPr/>
          <a:lstStyle/>
          <a:p>
            <a:endParaRPr lang="en-US"/>
          </a:p>
        </p:txBody>
      </p:sp>
      <p:sp>
        <p:nvSpPr>
          <p:cNvPr id="5" name="Shape 2"/>
          <p:cNvSpPr/>
          <p:nvPr/>
        </p:nvSpPr>
        <p:spPr>
          <a:xfrm>
            <a:off x="6866037" y="3289697"/>
            <a:ext cx="805815" cy="30480"/>
          </a:xfrm>
          <a:prstGeom prst="roundRect">
            <a:avLst>
              <a:gd name="adj" fmla="val 317286"/>
            </a:avLst>
          </a:prstGeom>
          <a:solidFill>
            <a:srgbClr val="DDD3BA"/>
          </a:solidFill>
          <a:ln/>
        </p:spPr>
        <p:txBody>
          <a:bodyPr/>
          <a:lstStyle/>
          <a:p>
            <a:endParaRPr lang="en-US"/>
          </a:p>
        </p:txBody>
      </p:sp>
      <p:sp>
        <p:nvSpPr>
          <p:cNvPr id="6" name="Shape 3"/>
          <p:cNvSpPr/>
          <p:nvPr/>
        </p:nvSpPr>
        <p:spPr>
          <a:xfrm>
            <a:off x="6378476" y="3045976"/>
            <a:ext cx="518041" cy="518041"/>
          </a:xfrm>
          <a:prstGeom prst="roundRect">
            <a:avLst>
              <a:gd name="adj" fmla="val 18668"/>
            </a:avLst>
          </a:prstGeom>
          <a:solidFill>
            <a:srgbClr val="F7EDD4"/>
          </a:solidFill>
          <a:ln w="7620">
            <a:solidFill>
              <a:srgbClr val="DDD3BA"/>
            </a:solidFill>
            <a:prstDash val="solid"/>
          </a:ln>
        </p:spPr>
        <p:txBody>
          <a:bodyPr/>
          <a:lstStyle/>
          <a:p>
            <a:endParaRPr lang="en-US"/>
          </a:p>
        </p:txBody>
      </p:sp>
      <p:sp>
        <p:nvSpPr>
          <p:cNvPr id="7" name="Text 4"/>
          <p:cNvSpPr/>
          <p:nvPr/>
        </p:nvSpPr>
        <p:spPr>
          <a:xfrm>
            <a:off x="6560403" y="3132296"/>
            <a:ext cx="154067" cy="345400"/>
          </a:xfrm>
          <a:prstGeom prst="rect">
            <a:avLst/>
          </a:prstGeom>
          <a:noFill/>
          <a:ln/>
        </p:spPr>
        <p:txBody>
          <a:bodyPr wrap="none" lIns="0" tIns="0" rIns="0" bIns="0" rtlCol="0" anchor="t"/>
          <a:lstStyle/>
          <a:p>
            <a:pPr marL="0" indent="0" algn="ctr">
              <a:lnSpc>
                <a:spcPts val="2700"/>
              </a:lnSpc>
              <a:buNone/>
            </a:pPr>
            <a:r>
              <a:rPr lang="en-US" sz="2700" dirty="0">
                <a:solidFill>
                  <a:srgbClr val="454240"/>
                </a:solidFill>
                <a:latin typeface="Libre Baskerville" pitchFamily="34" charset="0"/>
                <a:ea typeface="Libre Baskerville" pitchFamily="34" charset="-122"/>
                <a:cs typeface="Libre Baskerville" pitchFamily="34" charset="-120"/>
              </a:rPr>
              <a:t>1</a:t>
            </a:r>
            <a:endParaRPr lang="en-US" sz="2700" dirty="0"/>
          </a:p>
        </p:txBody>
      </p:sp>
      <p:sp>
        <p:nvSpPr>
          <p:cNvPr id="8" name="Text 5"/>
          <p:cNvSpPr/>
          <p:nvPr/>
        </p:nvSpPr>
        <p:spPr>
          <a:xfrm>
            <a:off x="7903845" y="3017163"/>
            <a:ext cx="2878217" cy="359688"/>
          </a:xfrm>
          <a:prstGeom prst="rect">
            <a:avLst/>
          </a:prstGeom>
          <a:noFill/>
          <a:ln/>
        </p:spPr>
        <p:txBody>
          <a:bodyPr wrap="none" lIns="0" tIns="0" rIns="0" bIns="0" rtlCol="0" anchor="t"/>
          <a:lstStyle/>
          <a:p>
            <a:pPr marL="0" indent="0" algn="l">
              <a:lnSpc>
                <a:spcPts val="2800"/>
              </a:lnSpc>
              <a:buNone/>
            </a:pPr>
            <a:r>
              <a:rPr lang="en-US" sz="2250" dirty="0">
                <a:solidFill>
                  <a:srgbClr val="454240"/>
                </a:solidFill>
                <a:latin typeface="Libre Baskerville" pitchFamily="34" charset="0"/>
                <a:ea typeface="Libre Baskerville" pitchFamily="34" charset="-122"/>
                <a:cs typeface="Libre Baskerville" pitchFamily="34" charset="-120"/>
              </a:rPr>
              <a:t>Weighted Sum</a:t>
            </a:r>
            <a:endParaRPr lang="en-US" sz="2250" dirty="0"/>
          </a:p>
        </p:txBody>
      </p:sp>
      <p:sp>
        <p:nvSpPr>
          <p:cNvPr id="9" name="Text 6"/>
          <p:cNvSpPr/>
          <p:nvPr/>
        </p:nvSpPr>
        <p:spPr>
          <a:xfrm>
            <a:off x="7903845" y="3514963"/>
            <a:ext cx="5920740" cy="368379"/>
          </a:xfrm>
          <a:prstGeom prst="rect">
            <a:avLst/>
          </a:prstGeom>
          <a:noFill/>
          <a:ln/>
        </p:spPr>
        <p:txBody>
          <a:bodyPr wrap="none" lIns="0" tIns="0" rIns="0" bIns="0" rtlCol="0" anchor="t"/>
          <a:lstStyle/>
          <a:p>
            <a:pPr marL="0" indent="0" algn="l">
              <a:lnSpc>
                <a:spcPts val="2900"/>
              </a:lnSpc>
              <a:buNone/>
            </a:pPr>
            <a:r>
              <a:rPr lang="en-US" sz="1800" dirty="0">
                <a:solidFill>
                  <a:srgbClr val="454240"/>
                </a:solidFill>
                <a:latin typeface="DM Sans" pitchFamily="34" charset="0"/>
                <a:ea typeface="DM Sans" pitchFamily="34" charset="-122"/>
                <a:cs typeface="DM Sans" pitchFamily="34" charset="-120"/>
              </a:rPr>
              <a:t>Calculate sum of weighted inputs from previous layer.</a:t>
            </a:r>
            <a:endParaRPr lang="en-US" sz="1800" dirty="0"/>
          </a:p>
        </p:txBody>
      </p:sp>
      <p:sp>
        <p:nvSpPr>
          <p:cNvPr id="10" name="Shape 7"/>
          <p:cNvSpPr/>
          <p:nvPr/>
        </p:nvSpPr>
        <p:spPr>
          <a:xfrm>
            <a:off x="6866037" y="4846320"/>
            <a:ext cx="805815" cy="30480"/>
          </a:xfrm>
          <a:prstGeom prst="roundRect">
            <a:avLst>
              <a:gd name="adj" fmla="val 317286"/>
            </a:avLst>
          </a:prstGeom>
          <a:solidFill>
            <a:srgbClr val="DDD3BA"/>
          </a:solidFill>
          <a:ln/>
        </p:spPr>
        <p:txBody>
          <a:bodyPr/>
          <a:lstStyle/>
          <a:p>
            <a:endParaRPr lang="en-US"/>
          </a:p>
        </p:txBody>
      </p:sp>
      <p:sp>
        <p:nvSpPr>
          <p:cNvPr id="11" name="Shape 8"/>
          <p:cNvSpPr/>
          <p:nvPr/>
        </p:nvSpPr>
        <p:spPr>
          <a:xfrm>
            <a:off x="6378476" y="4602599"/>
            <a:ext cx="518041" cy="518041"/>
          </a:xfrm>
          <a:prstGeom prst="roundRect">
            <a:avLst>
              <a:gd name="adj" fmla="val 18668"/>
            </a:avLst>
          </a:prstGeom>
          <a:solidFill>
            <a:srgbClr val="F7EDD4"/>
          </a:solidFill>
          <a:ln w="7620">
            <a:solidFill>
              <a:srgbClr val="DDD3BA"/>
            </a:solidFill>
            <a:prstDash val="solid"/>
          </a:ln>
        </p:spPr>
        <p:txBody>
          <a:bodyPr/>
          <a:lstStyle/>
          <a:p>
            <a:endParaRPr lang="en-US"/>
          </a:p>
        </p:txBody>
      </p:sp>
      <p:sp>
        <p:nvSpPr>
          <p:cNvPr id="12" name="Text 9"/>
          <p:cNvSpPr/>
          <p:nvPr/>
        </p:nvSpPr>
        <p:spPr>
          <a:xfrm>
            <a:off x="6531114" y="4688919"/>
            <a:ext cx="212765" cy="345400"/>
          </a:xfrm>
          <a:prstGeom prst="rect">
            <a:avLst/>
          </a:prstGeom>
          <a:noFill/>
          <a:ln/>
        </p:spPr>
        <p:txBody>
          <a:bodyPr wrap="none" lIns="0" tIns="0" rIns="0" bIns="0" rtlCol="0" anchor="t"/>
          <a:lstStyle/>
          <a:p>
            <a:pPr marL="0" indent="0" algn="ctr">
              <a:lnSpc>
                <a:spcPts val="2700"/>
              </a:lnSpc>
              <a:buNone/>
            </a:pPr>
            <a:r>
              <a:rPr lang="en-US" sz="2700" dirty="0">
                <a:solidFill>
                  <a:srgbClr val="454240"/>
                </a:solidFill>
                <a:latin typeface="Libre Baskerville" pitchFamily="34" charset="0"/>
                <a:ea typeface="Libre Baskerville" pitchFamily="34" charset="-122"/>
                <a:cs typeface="Libre Baskerville" pitchFamily="34" charset="-120"/>
              </a:rPr>
              <a:t>2</a:t>
            </a:r>
            <a:endParaRPr lang="en-US" sz="2700" dirty="0"/>
          </a:p>
        </p:txBody>
      </p:sp>
      <p:sp>
        <p:nvSpPr>
          <p:cNvPr id="13" name="Text 10"/>
          <p:cNvSpPr/>
          <p:nvPr/>
        </p:nvSpPr>
        <p:spPr>
          <a:xfrm>
            <a:off x="7903845" y="4573786"/>
            <a:ext cx="2878217" cy="359688"/>
          </a:xfrm>
          <a:prstGeom prst="rect">
            <a:avLst/>
          </a:prstGeom>
          <a:noFill/>
          <a:ln/>
        </p:spPr>
        <p:txBody>
          <a:bodyPr wrap="none" lIns="0" tIns="0" rIns="0" bIns="0" rtlCol="0" anchor="t"/>
          <a:lstStyle/>
          <a:p>
            <a:pPr marL="0" indent="0" algn="l">
              <a:lnSpc>
                <a:spcPts val="2800"/>
              </a:lnSpc>
              <a:buNone/>
            </a:pPr>
            <a:r>
              <a:rPr lang="en-US" sz="2250" dirty="0">
                <a:solidFill>
                  <a:srgbClr val="454240"/>
                </a:solidFill>
                <a:latin typeface="Libre Baskerville" pitchFamily="34" charset="0"/>
                <a:ea typeface="Libre Baskerville" pitchFamily="34" charset="-122"/>
                <a:cs typeface="Libre Baskerville" pitchFamily="34" charset="-120"/>
              </a:rPr>
              <a:t>Bias Addition</a:t>
            </a:r>
            <a:endParaRPr lang="en-US" sz="2250" dirty="0"/>
          </a:p>
        </p:txBody>
      </p:sp>
      <p:sp>
        <p:nvSpPr>
          <p:cNvPr id="14" name="Text 11"/>
          <p:cNvSpPr/>
          <p:nvPr/>
        </p:nvSpPr>
        <p:spPr>
          <a:xfrm>
            <a:off x="7903845" y="5071586"/>
            <a:ext cx="5920740" cy="368379"/>
          </a:xfrm>
          <a:prstGeom prst="rect">
            <a:avLst/>
          </a:prstGeom>
          <a:noFill/>
          <a:ln/>
        </p:spPr>
        <p:txBody>
          <a:bodyPr wrap="none" lIns="0" tIns="0" rIns="0" bIns="0" rtlCol="0" anchor="t"/>
          <a:lstStyle/>
          <a:p>
            <a:pPr marL="0" indent="0" algn="l">
              <a:lnSpc>
                <a:spcPts val="2900"/>
              </a:lnSpc>
              <a:buNone/>
            </a:pPr>
            <a:r>
              <a:rPr lang="en-US" sz="1800" dirty="0">
                <a:solidFill>
                  <a:srgbClr val="454240"/>
                </a:solidFill>
                <a:latin typeface="DM Sans" pitchFamily="34" charset="0"/>
                <a:ea typeface="DM Sans" pitchFamily="34" charset="-122"/>
                <a:cs typeface="DM Sans" pitchFamily="34" charset="-120"/>
              </a:rPr>
              <a:t>Add bias term to weighted sum.</a:t>
            </a:r>
            <a:endParaRPr lang="en-US" sz="1800" dirty="0"/>
          </a:p>
        </p:txBody>
      </p:sp>
      <p:sp>
        <p:nvSpPr>
          <p:cNvPr id="15" name="Shape 12"/>
          <p:cNvSpPr/>
          <p:nvPr/>
        </p:nvSpPr>
        <p:spPr>
          <a:xfrm>
            <a:off x="6866037" y="6402943"/>
            <a:ext cx="805815" cy="30480"/>
          </a:xfrm>
          <a:prstGeom prst="roundRect">
            <a:avLst>
              <a:gd name="adj" fmla="val 317286"/>
            </a:avLst>
          </a:prstGeom>
          <a:solidFill>
            <a:srgbClr val="DDD3BA"/>
          </a:solidFill>
          <a:ln/>
        </p:spPr>
        <p:txBody>
          <a:bodyPr/>
          <a:lstStyle/>
          <a:p>
            <a:endParaRPr lang="en-US"/>
          </a:p>
        </p:txBody>
      </p:sp>
      <p:sp>
        <p:nvSpPr>
          <p:cNvPr id="16" name="Shape 13"/>
          <p:cNvSpPr/>
          <p:nvPr/>
        </p:nvSpPr>
        <p:spPr>
          <a:xfrm>
            <a:off x="6378476" y="6159222"/>
            <a:ext cx="518041" cy="518041"/>
          </a:xfrm>
          <a:prstGeom prst="roundRect">
            <a:avLst>
              <a:gd name="adj" fmla="val 18668"/>
            </a:avLst>
          </a:prstGeom>
          <a:solidFill>
            <a:srgbClr val="F7EDD4"/>
          </a:solidFill>
          <a:ln w="7620">
            <a:solidFill>
              <a:srgbClr val="DDD3BA"/>
            </a:solidFill>
            <a:prstDash val="solid"/>
          </a:ln>
        </p:spPr>
        <p:txBody>
          <a:bodyPr/>
          <a:lstStyle/>
          <a:p>
            <a:endParaRPr lang="en-US"/>
          </a:p>
        </p:txBody>
      </p:sp>
      <p:sp>
        <p:nvSpPr>
          <p:cNvPr id="17" name="Text 14"/>
          <p:cNvSpPr/>
          <p:nvPr/>
        </p:nvSpPr>
        <p:spPr>
          <a:xfrm>
            <a:off x="6531114" y="6245543"/>
            <a:ext cx="212765" cy="345400"/>
          </a:xfrm>
          <a:prstGeom prst="rect">
            <a:avLst/>
          </a:prstGeom>
          <a:noFill/>
          <a:ln/>
        </p:spPr>
        <p:txBody>
          <a:bodyPr wrap="none" lIns="0" tIns="0" rIns="0" bIns="0" rtlCol="0" anchor="t"/>
          <a:lstStyle/>
          <a:p>
            <a:pPr marL="0" indent="0" algn="ctr">
              <a:lnSpc>
                <a:spcPts val="2700"/>
              </a:lnSpc>
              <a:buNone/>
            </a:pPr>
            <a:r>
              <a:rPr lang="en-US" sz="2700" dirty="0">
                <a:solidFill>
                  <a:srgbClr val="454240"/>
                </a:solidFill>
                <a:latin typeface="Libre Baskerville" pitchFamily="34" charset="0"/>
                <a:ea typeface="Libre Baskerville" pitchFamily="34" charset="-122"/>
                <a:cs typeface="Libre Baskerville" pitchFamily="34" charset="-120"/>
              </a:rPr>
              <a:t>3</a:t>
            </a:r>
            <a:endParaRPr lang="en-US" sz="2700" dirty="0"/>
          </a:p>
        </p:txBody>
      </p:sp>
      <p:sp>
        <p:nvSpPr>
          <p:cNvPr id="18" name="Text 15"/>
          <p:cNvSpPr/>
          <p:nvPr/>
        </p:nvSpPr>
        <p:spPr>
          <a:xfrm>
            <a:off x="7903845" y="6130409"/>
            <a:ext cx="2916912" cy="359688"/>
          </a:xfrm>
          <a:prstGeom prst="rect">
            <a:avLst/>
          </a:prstGeom>
          <a:noFill/>
          <a:ln/>
        </p:spPr>
        <p:txBody>
          <a:bodyPr wrap="none" lIns="0" tIns="0" rIns="0" bIns="0" rtlCol="0" anchor="t"/>
          <a:lstStyle/>
          <a:p>
            <a:pPr marL="0" indent="0" algn="l">
              <a:lnSpc>
                <a:spcPts val="2800"/>
              </a:lnSpc>
              <a:buNone/>
            </a:pPr>
            <a:r>
              <a:rPr lang="en-US" sz="2250" dirty="0">
                <a:solidFill>
                  <a:srgbClr val="454240"/>
                </a:solidFill>
                <a:latin typeface="Libre Baskerville" pitchFamily="34" charset="0"/>
                <a:ea typeface="Libre Baskerville" pitchFamily="34" charset="-122"/>
                <a:cs typeface="Libre Baskerville" pitchFamily="34" charset="-120"/>
              </a:rPr>
              <a:t>Activation Function</a:t>
            </a:r>
            <a:endParaRPr lang="en-US" sz="2250" dirty="0"/>
          </a:p>
        </p:txBody>
      </p:sp>
      <p:sp>
        <p:nvSpPr>
          <p:cNvPr id="19" name="Text 16"/>
          <p:cNvSpPr/>
          <p:nvPr/>
        </p:nvSpPr>
        <p:spPr>
          <a:xfrm>
            <a:off x="7903845" y="6628209"/>
            <a:ext cx="5920740" cy="368379"/>
          </a:xfrm>
          <a:prstGeom prst="rect">
            <a:avLst/>
          </a:prstGeom>
          <a:noFill/>
          <a:ln/>
        </p:spPr>
        <p:txBody>
          <a:bodyPr wrap="none" lIns="0" tIns="0" rIns="0" bIns="0" rtlCol="0" anchor="t"/>
          <a:lstStyle/>
          <a:p>
            <a:pPr marL="0" indent="0" algn="l">
              <a:lnSpc>
                <a:spcPts val="2900"/>
              </a:lnSpc>
              <a:buNone/>
            </a:pPr>
            <a:r>
              <a:rPr lang="en-US" sz="1800" dirty="0">
                <a:solidFill>
                  <a:srgbClr val="454240"/>
                </a:solidFill>
                <a:latin typeface="DM Sans" pitchFamily="34" charset="0"/>
                <a:ea typeface="DM Sans" pitchFamily="34" charset="-122"/>
                <a:cs typeface="DM Sans" pitchFamily="34" charset="-120"/>
              </a:rPr>
              <a:t>Apply non-linear function to produce neuron output.</a:t>
            </a:r>
            <a:endParaRPr lang="en-US" sz="1800" dirty="0"/>
          </a:p>
        </p:txBody>
      </p:sp>
      <p:pic>
        <p:nvPicPr>
          <p:cNvPr id="21" name="Picture 20" descr="A diagram of a diagram&#10;&#10;Description automatically generated">
            <a:extLst>
              <a:ext uri="{FF2B5EF4-FFF2-40B4-BE49-F238E27FC236}">
                <a16:creationId xmlns:a16="http://schemas.microsoft.com/office/drawing/2014/main" id="{66F42364-14BD-DE3B-2D4A-B5647C3B1C8C}"/>
              </a:ext>
            </a:extLst>
          </p:cNvPr>
          <p:cNvPicPr>
            <a:picLocks noChangeAspect="1"/>
          </p:cNvPicPr>
          <p:nvPr/>
        </p:nvPicPr>
        <p:blipFill>
          <a:blip r:embed="rId3"/>
          <a:stretch>
            <a:fillRect/>
          </a:stretch>
        </p:blipFill>
        <p:spPr>
          <a:xfrm>
            <a:off x="289561" y="1181100"/>
            <a:ext cx="5397499" cy="6451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13900" y="0"/>
            <a:ext cx="5016499" cy="3390900"/>
          </a:xfrm>
          <a:prstGeom prst="rect">
            <a:avLst/>
          </a:prstGeom>
        </p:spPr>
      </p:pic>
      <p:sp>
        <p:nvSpPr>
          <p:cNvPr id="3" name="Text 0"/>
          <p:cNvSpPr/>
          <p:nvPr/>
        </p:nvSpPr>
        <p:spPr>
          <a:xfrm>
            <a:off x="203637" y="249237"/>
            <a:ext cx="6536412" cy="771525"/>
          </a:xfrm>
          <a:prstGeom prst="rect">
            <a:avLst/>
          </a:prstGeom>
          <a:noFill/>
          <a:ln/>
        </p:spPr>
        <p:txBody>
          <a:bodyPr wrap="non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Activation Functions</a:t>
            </a:r>
            <a:endParaRPr lang="en-US" sz="4850" dirty="0"/>
          </a:p>
        </p:txBody>
      </p:sp>
      <p:pic>
        <p:nvPicPr>
          <p:cNvPr id="4" name="Image 1" descr="preencoded.png"/>
          <p:cNvPicPr>
            <a:picLocks noChangeAspect="1"/>
          </p:cNvPicPr>
          <p:nvPr/>
        </p:nvPicPr>
        <p:blipFill>
          <a:blip r:embed="rId4"/>
          <a:stretch>
            <a:fillRect/>
          </a:stretch>
        </p:blipFill>
        <p:spPr>
          <a:xfrm>
            <a:off x="864037" y="5134689"/>
            <a:ext cx="617220" cy="617220"/>
          </a:xfrm>
          <a:prstGeom prst="rect">
            <a:avLst/>
          </a:prstGeom>
        </p:spPr>
      </p:pic>
      <p:sp>
        <p:nvSpPr>
          <p:cNvPr id="5" name="Text 1"/>
          <p:cNvSpPr/>
          <p:nvPr/>
        </p:nvSpPr>
        <p:spPr>
          <a:xfrm>
            <a:off x="864037" y="599872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Sigmoid</a:t>
            </a:r>
            <a:endParaRPr lang="en-US" sz="2400" dirty="0"/>
          </a:p>
        </p:txBody>
      </p:sp>
      <p:sp>
        <p:nvSpPr>
          <p:cNvPr id="6" name="Text 2"/>
          <p:cNvSpPr/>
          <p:nvPr/>
        </p:nvSpPr>
        <p:spPr>
          <a:xfrm>
            <a:off x="864037" y="6532602"/>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S-shaped curve, outputs between 0 and 1.</a:t>
            </a:r>
            <a:endParaRPr lang="en-US" sz="1900" dirty="0"/>
          </a:p>
        </p:txBody>
      </p:sp>
      <p:pic>
        <p:nvPicPr>
          <p:cNvPr id="7" name="Image 2" descr="preencoded.png"/>
          <p:cNvPicPr>
            <a:picLocks noChangeAspect="1"/>
          </p:cNvPicPr>
          <p:nvPr/>
        </p:nvPicPr>
        <p:blipFill>
          <a:blip r:embed="rId5"/>
          <a:stretch>
            <a:fillRect/>
          </a:stretch>
        </p:blipFill>
        <p:spPr>
          <a:xfrm>
            <a:off x="5288161" y="5134689"/>
            <a:ext cx="617220" cy="617220"/>
          </a:xfrm>
          <a:prstGeom prst="rect">
            <a:avLst/>
          </a:prstGeom>
        </p:spPr>
      </p:pic>
      <p:sp>
        <p:nvSpPr>
          <p:cNvPr id="8" name="Text 3"/>
          <p:cNvSpPr/>
          <p:nvPr/>
        </p:nvSpPr>
        <p:spPr>
          <a:xfrm>
            <a:off x="5288161" y="599872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Tanh</a:t>
            </a:r>
            <a:endParaRPr lang="en-US" sz="2400" dirty="0"/>
          </a:p>
        </p:txBody>
      </p:sp>
      <p:sp>
        <p:nvSpPr>
          <p:cNvPr id="9" name="Text 4"/>
          <p:cNvSpPr/>
          <p:nvPr/>
        </p:nvSpPr>
        <p:spPr>
          <a:xfrm>
            <a:off x="5288161" y="6532602"/>
            <a:ext cx="4053959"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Similar to sigmoid, outputs between -1 and 1.</a:t>
            </a:r>
            <a:endParaRPr lang="en-US" sz="1900" dirty="0"/>
          </a:p>
        </p:txBody>
      </p:sp>
      <p:pic>
        <p:nvPicPr>
          <p:cNvPr id="10" name="Image 3" descr="preencoded.png"/>
          <p:cNvPicPr>
            <a:picLocks noChangeAspect="1"/>
          </p:cNvPicPr>
          <p:nvPr/>
        </p:nvPicPr>
        <p:blipFill>
          <a:blip r:embed="rId6"/>
          <a:stretch>
            <a:fillRect/>
          </a:stretch>
        </p:blipFill>
        <p:spPr>
          <a:xfrm>
            <a:off x="9712404" y="5134689"/>
            <a:ext cx="617220" cy="617220"/>
          </a:xfrm>
          <a:prstGeom prst="rect">
            <a:avLst/>
          </a:prstGeom>
        </p:spPr>
      </p:pic>
      <p:sp>
        <p:nvSpPr>
          <p:cNvPr id="11" name="Text 5"/>
          <p:cNvSpPr/>
          <p:nvPr/>
        </p:nvSpPr>
        <p:spPr>
          <a:xfrm>
            <a:off x="9712404" y="599872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54240"/>
                </a:solidFill>
                <a:latin typeface="Libre Baskerville" pitchFamily="34" charset="0"/>
                <a:ea typeface="Libre Baskerville" pitchFamily="34" charset="-122"/>
                <a:cs typeface="Libre Baskerville" pitchFamily="34" charset="-120"/>
              </a:rPr>
              <a:t>ReLU</a:t>
            </a:r>
            <a:endParaRPr lang="en-US" sz="2400" dirty="0"/>
          </a:p>
        </p:txBody>
      </p:sp>
      <p:sp>
        <p:nvSpPr>
          <p:cNvPr id="12" name="Text 6"/>
          <p:cNvSpPr/>
          <p:nvPr/>
        </p:nvSpPr>
        <p:spPr>
          <a:xfrm>
            <a:off x="9712404" y="6532602"/>
            <a:ext cx="4053840" cy="790099"/>
          </a:xfrm>
          <a:prstGeom prst="rect">
            <a:avLst/>
          </a:prstGeom>
          <a:noFill/>
          <a:ln/>
        </p:spPr>
        <p:txBody>
          <a:bodyPr wrap="square" lIns="0" tIns="0" rIns="0" bIns="0" rtlCol="0" anchor="t"/>
          <a:lstStyle/>
          <a:p>
            <a:pPr marL="0" indent="0" algn="l">
              <a:lnSpc>
                <a:spcPts val="3100"/>
              </a:lnSpc>
              <a:buNone/>
            </a:pPr>
            <a:r>
              <a:rPr lang="en-US" sz="1900" dirty="0">
                <a:solidFill>
                  <a:srgbClr val="454240"/>
                </a:solidFill>
                <a:latin typeface="DM Sans" pitchFamily="34" charset="0"/>
                <a:ea typeface="DM Sans" pitchFamily="34" charset="-122"/>
                <a:cs typeface="DM Sans" pitchFamily="34" charset="-120"/>
              </a:rPr>
              <a:t>Returns input for positive values, 0 for negative.</a:t>
            </a:r>
            <a:endParaRPr lang="en-US" sz="1900" dirty="0"/>
          </a:p>
        </p:txBody>
      </p:sp>
      <p:sp>
        <p:nvSpPr>
          <p:cNvPr id="14" name="TextBox 13">
            <a:extLst>
              <a:ext uri="{FF2B5EF4-FFF2-40B4-BE49-F238E27FC236}">
                <a16:creationId xmlns:a16="http://schemas.microsoft.com/office/drawing/2014/main" id="{789C975B-9B97-9310-DEA9-023870263016}"/>
              </a:ext>
            </a:extLst>
          </p:cNvPr>
          <p:cNvSpPr txBox="1"/>
          <p:nvPr/>
        </p:nvSpPr>
        <p:spPr>
          <a:xfrm>
            <a:off x="251261" y="1709250"/>
            <a:ext cx="8122999" cy="1554272"/>
          </a:xfrm>
          <a:prstGeom prst="rect">
            <a:avLst/>
          </a:prstGeom>
          <a:noFill/>
        </p:spPr>
        <p:txBody>
          <a:bodyPr wrap="square">
            <a:spAutoFit/>
          </a:bodyPr>
          <a:lstStyle/>
          <a:p>
            <a:r>
              <a:rPr lang="en-US" sz="1900" dirty="0">
                <a:solidFill>
                  <a:srgbClr val="454240"/>
                </a:solidFill>
                <a:latin typeface="DM Sans" pitchFamily="34" charset="0"/>
              </a:rPr>
              <a:t>In addition to the input and hidden neurons, each layer (except the input layer) usually includes a bias neuron that provides a constant input to the neurons in the next layer. Bias neurons have their own weight associated with each connection, which is also learned during training.</a:t>
            </a:r>
          </a:p>
        </p:txBody>
      </p:sp>
      <p:pic>
        <p:nvPicPr>
          <p:cNvPr id="16" name="Picture 15">
            <a:extLst>
              <a:ext uri="{FF2B5EF4-FFF2-40B4-BE49-F238E27FC236}">
                <a16:creationId xmlns:a16="http://schemas.microsoft.com/office/drawing/2014/main" id="{5B06ECF4-9209-4471-9114-CF597EBB30A0}"/>
              </a:ext>
            </a:extLst>
          </p:cNvPr>
          <p:cNvPicPr>
            <a:picLocks noChangeAspect="1"/>
          </p:cNvPicPr>
          <p:nvPr/>
        </p:nvPicPr>
        <p:blipFill>
          <a:blip r:embed="rId7"/>
          <a:stretch>
            <a:fillRect/>
          </a:stretch>
        </p:blipFill>
        <p:spPr>
          <a:xfrm>
            <a:off x="1625600" y="4895413"/>
            <a:ext cx="2057400" cy="1130300"/>
          </a:xfrm>
          <a:prstGeom prst="rect">
            <a:avLst/>
          </a:prstGeom>
        </p:spPr>
      </p:pic>
      <p:pic>
        <p:nvPicPr>
          <p:cNvPr id="18" name="Picture 17">
            <a:extLst>
              <a:ext uri="{FF2B5EF4-FFF2-40B4-BE49-F238E27FC236}">
                <a16:creationId xmlns:a16="http://schemas.microsoft.com/office/drawing/2014/main" id="{481DB027-7726-DBE5-E6CF-72BA54F1950B}"/>
              </a:ext>
            </a:extLst>
          </p:cNvPr>
          <p:cNvPicPr>
            <a:picLocks noChangeAspect="1"/>
          </p:cNvPicPr>
          <p:nvPr/>
        </p:nvPicPr>
        <p:blipFill>
          <a:blip r:embed="rId8"/>
          <a:stretch>
            <a:fillRect/>
          </a:stretch>
        </p:blipFill>
        <p:spPr>
          <a:xfrm>
            <a:off x="6283523" y="4895413"/>
            <a:ext cx="2413000" cy="1270000"/>
          </a:xfrm>
          <a:prstGeom prst="rect">
            <a:avLst/>
          </a:prstGeom>
        </p:spPr>
      </p:pic>
      <p:pic>
        <p:nvPicPr>
          <p:cNvPr id="20" name="Picture 19" descr="A black and white math equation&#10;&#10;Description automatically generated with medium confidence">
            <a:extLst>
              <a:ext uri="{FF2B5EF4-FFF2-40B4-BE49-F238E27FC236}">
                <a16:creationId xmlns:a16="http://schemas.microsoft.com/office/drawing/2014/main" id="{FED921CB-54C8-D55A-2B7F-5FE01378E229}"/>
              </a:ext>
            </a:extLst>
          </p:cNvPr>
          <p:cNvPicPr>
            <a:picLocks noChangeAspect="1"/>
          </p:cNvPicPr>
          <p:nvPr/>
        </p:nvPicPr>
        <p:blipFill>
          <a:blip r:embed="rId9"/>
          <a:stretch>
            <a:fillRect/>
          </a:stretch>
        </p:blipFill>
        <p:spPr>
          <a:xfrm>
            <a:off x="12433300" y="5134689"/>
            <a:ext cx="1962150" cy="1249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43677" y="664488"/>
            <a:ext cx="6532007" cy="753308"/>
          </a:xfrm>
          <a:prstGeom prst="rect">
            <a:avLst/>
          </a:prstGeom>
          <a:noFill/>
          <a:ln/>
        </p:spPr>
        <p:txBody>
          <a:bodyPr wrap="none" lIns="0" tIns="0" rIns="0" bIns="0" rtlCol="0" anchor="t"/>
          <a:lstStyle/>
          <a:p>
            <a:pPr marL="0" indent="0">
              <a:lnSpc>
                <a:spcPts val="5900"/>
              </a:lnSpc>
              <a:buNone/>
            </a:pPr>
            <a:r>
              <a:rPr lang="en-US" sz="4700" dirty="0">
                <a:solidFill>
                  <a:srgbClr val="5C4E3D"/>
                </a:solidFill>
                <a:latin typeface="Libre Baskerville" pitchFamily="34" charset="0"/>
                <a:ea typeface="Libre Baskerville" pitchFamily="34" charset="-122"/>
                <a:cs typeface="Libre Baskerville" pitchFamily="34" charset="-120"/>
              </a:rPr>
              <a:t>Forward Propagation</a:t>
            </a:r>
            <a:endParaRPr lang="en-US" sz="4700" dirty="0"/>
          </a:p>
        </p:txBody>
      </p:sp>
      <p:pic>
        <p:nvPicPr>
          <p:cNvPr id="4" name="Image 1" descr="preencoded.png"/>
          <p:cNvPicPr>
            <a:picLocks noChangeAspect="1"/>
          </p:cNvPicPr>
          <p:nvPr/>
        </p:nvPicPr>
        <p:blipFill>
          <a:blip r:embed="rId3"/>
          <a:stretch>
            <a:fillRect/>
          </a:stretch>
        </p:blipFill>
        <p:spPr>
          <a:xfrm>
            <a:off x="843677" y="1779389"/>
            <a:ext cx="1205389" cy="1928574"/>
          </a:xfrm>
          <a:prstGeom prst="rect">
            <a:avLst/>
          </a:prstGeom>
        </p:spPr>
      </p:pic>
      <p:sp>
        <p:nvSpPr>
          <p:cNvPr id="5" name="Text 1"/>
          <p:cNvSpPr/>
          <p:nvPr/>
        </p:nvSpPr>
        <p:spPr>
          <a:xfrm>
            <a:off x="2410658" y="2020372"/>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Input Layer</a:t>
            </a:r>
            <a:endParaRPr lang="en-US" sz="2350" dirty="0"/>
          </a:p>
        </p:txBody>
      </p:sp>
      <p:sp>
        <p:nvSpPr>
          <p:cNvPr id="6" name="Text 2"/>
          <p:cNvSpPr/>
          <p:nvPr/>
        </p:nvSpPr>
        <p:spPr>
          <a:xfrm>
            <a:off x="2410658" y="2541508"/>
            <a:ext cx="5889665" cy="385763"/>
          </a:xfrm>
          <a:prstGeom prst="rect">
            <a:avLst/>
          </a:prstGeom>
          <a:noFill/>
          <a:ln/>
        </p:spPr>
        <p:txBody>
          <a:bodyPr wrap="none" lIns="0" tIns="0" rIns="0" bIns="0" rtlCol="0" anchor="t"/>
          <a:lstStyle/>
          <a:p>
            <a:pPr marL="0" indent="0" algn="l">
              <a:lnSpc>
                <a:spcPts val="3000"/>
              </a:lnSpc>
              <a:buNone/>
            </a:pPr>
            <a:r>
              <a:rPr lang="en-US" sz="1850" dirty="0">
                <a:solidFill>
                  <a:srgbClr val="454240"/>
                </a:solidFill>
                <a:latin typeface="DM Sans" pitchFamily="34" charset="0"/>
                <a:ea typeface="DM Sans" pitchFamily="34" charset="-122"/>
                <a:cs typeface="DM Sans" pitchFamily="34" charset="-120"/>
              </a:rPr>
              <a:t>Receive and process input data.</a:t>
            </a:r>
            <a:endParaRPr lang="en-US" sz="1850" dirty="0"/>
          </a:p>
        </p:txBody>
      </p:sp>
      <p:pic>
        <p:nvPicPr>
          <p:cNvPr id="7" name="Image 2" descr="preencoded.png"/>
          <p:cNvPicPr>
            <a:picLocks noChangeAspect="1"/>
          </p:cNvPicPr>
          <p:nvPr/>
        </p:nvPicPr>
        <p:blipFill>
          <a:blip r:embed="rId4"/>
          <a:stretch>
            <a:fillRect/>
          </a:stretch>
        </p:blipFill>
        <p:spPr>
          <a:xfrm>
            <a:off x="843677" y="3707963"/>
            <a:ext cx="1205389" cy="1928574"/>
          </a:xfrm>
          <a:prstGeom prst="rect">
            <a:avLst/>
          </a:prstGeom>
        </p:spPr>
      </p:pic>
      <p:sp>
        <p:nvSpPr>
          <p:cNvPr id="8" name="Text 3"/>
          <p:cNvSpPr/>
          <p:nvPr/>
        </p:nvSpPr>
        <p:spPr>
          <a:xfrm>
            <a:off x="2410658" y="3948946"/>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Hidden Layers</a:t>
            </a:r>
            <a:endParaRPr lang="en-US" sz="2350" dirty="0"/>
          </a:p>
        </p:txBody>
      </p:sp>
      <p:sp>
        <p:nvSpPr>
          <p:cNvPr id="9" name="Text 4"/>
          <p:cNvSpPr/>
          <p:nvPr/>
        </p:nvSpPr>
        <p:spPr>
          <a:xfrm>
            <a:off x="2410658" y="4470082"/>
            <a:ext cx="5889665" cy="385763"/>
          </a:xfrm>
          <a:prstGeom prst="rect">
            <a:avLst/>
          </a:prstGeom>
          <a:noFill/>
          <a:ln/>
        </p:spPr>
        <p:txBody>
          <a:bodyPr wrap="none" lIns="0" tIns="0" rIns="0" bIns="0" rtlCol="0" anchor="t"/>
          <a:lstStyle/>
          <a:p>
            <a:pPr marL="0" indent="0" algn="l">
              <a:lnSpc>
                <a:spcPts val="3000"/>
              </a:lnSpc>
              <a:buNone/>
            </a:pPr>
            <a:r>
              <a:rPr lang="en-US" sz="1850" dirty="0">
                <a:solidFill>
                  <a:srgbClr val="454240"/>
                </a:solidFill>
                <a:latin typeface="DM Sans" pitchFamily="34" charset="0"/>
                <a:ea typeface="DM Sans" pitchFamily="34" charset="-122"/>
                <a:cs typeface="DM Sans" pitchFamily="34" charset="-120"/>
              </a:rPr>
              <a:t>Apply weights, biases, and activation functions.</a:t>
            </a:r>
            <a:endParaRPr lang="en-US" sz="1850" dirty="0"/>
          </a:p>
        </p:txBody>
      </p:sp>
      <p:pic>
        <p:nvPicPr>
          <p:cNvPr id="10" name="Image 3" descr="preencoded.png"/>
          <p:cNvPicPr>
            <a:picLocks noChangeAspect="1"/>
          </p:cNvPicPr>
          <p:nvPr/>
        </p:nvPicPr>
        <p:blipFill>
          <a:blip r:embed="rId5"/>
          <a:stretch>
            <a:fillRect/>
          </a:stretch>
        </p:blipFill>
        <p:spPr>
          <a:xfrm>
            <a:off x="843677" y="5636538"/>
            <a:ext cx="1205389" cy="1928574"/>
          </a:xfrm>
          <a:prstGeom prst="rect">
            <a:avLst/>
          </a:prstGeom>
        </p:spPr>
      </p:pic>
      <p:sp>
        <p:nvSpPr>
          <p:cNvPr id="11"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454240"/>
                </a:solidFill>
                <a:latin typeface="Libre Baskerville" pitchFamily="34" charset="0"/>
                <a:ea typeface="Libre Baskerville" pitchFamily="34" charset="-122"/>
                <a:cs typeface="Libre Baskerville" pitchFamily="34" charset="-120"/>
              </a:rPr>
              <a:t>Output Layer</a:t>
            </a:r>
            <a:endParaRPr lang="en-US" sz="2350" dirty="0"/>
          </a:p>
        </p:txBody>
      </p:sp>
      <p:sp>
        <p:nvSpPr>
          <p:cNvPr id="12" name="Text 6"/>
          <p:cNvSpPr/>
          <p:nvPr/>
        </p:nvSpPr>
        <p:spPr>
          <a:xfrm>
            <a:off x="2410658" y="6398657"/>
            <a:ext cx="5889665" cy="385763"/>
          </a:xfrm>
          <a:prstGeom prst="rect">
            <a:avLst/>
          </a:prstGeom>
          <a:noFill/>
          <a:ln/>
        </p:spPr>
        <p:txBody>
          <a:bodyPr wrap="none" lIns="0" tIns="0" rIns="0" bIns="0" rtlCol="0" anchor="t"/>
          <a:lstStyle/>
          <a:p>
            <a:pPr marL="0" indent="0" algn="l">
              <a:lnSpc>
                <a:spcPts val="3000"/>
              </a:lnSpc>
              <a:buNone/>
            </a:pPr>
            <a:r>
              <a:rPr lang="en-US" sz="1850" dirty="0">
                <a:solidFill>
                  <a:srgbClr val="454240"/>
                </a:solidFill>
                <a:latin typeface="DM Sans" pitchFamily="34" charset="0"/>
                <a:ea typeface="DM Sans" pitchFamily="34" charset="-122"/>
                <a:cs typeface="DM Sans" pitchFamily="34" charset="-120"/>
              </a:rPr>
              <a:t>Generate final predictions or classifications.</a:t>
            </a:r>
            <a:endParaRPr lang="en-US" sz="1850" dirty="0"/>
          </a:p>
        </p:txBody>
      </p:sp>
      <p:sp>
        <p:nvSpPr>
          <p:cNvPr id="14" name="TextBox 13">
            <a:extLst>
              <a:ext uri="{FF2B5EF4-FFF2-40B4-BE49-F238E27FC236}">
                <a16:creationId xmlns:a16="http://schemas.microsoft.com/office/drawing/2014/main" id="{CAFD0B1D-04F9-7149-951A-29C36264C3B9}"/>
              </a:ext>
            </a:extLst>
          </p:cNvPr>
          <p:cNvSpPr txBox="1"/>
          <p:nvPr/>
        </p:nvSpPr>
        <p:spPr>
          <a:xfrm>
            <a:off x="8661915" y="1831413"/>
            <a:ext cx="5968485" cy="1800493"/>
          </a:xfrm>
          <a:prstGeom prst="rect">
            <a:avLst/>
          </a:prstGeom>
          <a:noFill/>
        </p:spPr>
        <p:txBody>
          <a:bodyPr wrap="square">
            <a:spAutoFit/>
          </a:bodyPr>
          <a:lstStyle/>
          <a:p>
            <a:r>
              <a:rPr lang="en-US" sz="1850" dirty="0">
                <a:solidFill>
                  <a:srgbClr val="454240"/>
                </a:solidFill>
                <a:latin typeface="DM Sans" pitchFamily="34" charset="0"/>
              </a:rPr>
              <a:t>In addition to the input and hidden neurons, each layer (except the input layer) usually includes a bias neuron that provides a constant input to the neurons in the next layer. Bias neurons have their own weight associated with each connection, which is also learned during training.</a:t>
            </a:r>
          </a:p>
        </p:txBody>
      </p:sp>
      <p:pic>
        <p:nvPicPr>
          <p:cNvPr id="25" name="Picture 24" descr="A white background with black text&#10;&#10;Description automatically generated">
            <a:extLst>
              <a:ext uri="{FF2B5EF4-FFF2-40B4-BE49-F238E27FC236}">
                <a16:creationId xmlns:a16="http://schemas.microsoft.com/office/drawing/2014/main" id="{A47BAB7B-0CEB-FDCF-2B57-DEA2C8119EB2}"/>
              </a:ext>
            </a:extLst>
          </p:cNvPr>
          <p:cNvPicPr>
            <a:picLocks noChangeAspect="1"/>
          </p:cNvPicPr>
          <p:nvPr/>
        </p:nvPicPr>
        <p:blipFill>
          <a:blip r:embed="rId6"/>
          <a:stretch>
            <a:fillRect/>
          </a:stretch>
        </p:blipFill>
        <p:spPr>
          <a:xfrm>
            <a:off x="8661915" y="6254115"/>
            <a:ext cx="5250451" cy="12819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function&#10;&#10;Description automatically generated">
            <a:extLst>
              <a:ext uri="{FF2B5EF4-FFF2-40B4-BE49-F238E27FC236}">
                <a16:creationId xmlns:a16="http://schemas.microsoft.com/office/drawing/2014/main" id="{BDB9559A-E1BF-2406-0429-EBC8B48808C7}"/>
              </a:ext>
            </a:extLst>
          </p:cNvPr>
          <p:cNvPicPr>
            <a:picLocks noChangeAspect="1"/>
          </p:cNvPicPr>
          <p:nvPr/>
        </p:nvPicPr>
        <p:blipFill>
          <a:blip r:embed="rId2"/>
          <a:stretch>
            <a:fillRect/>
          </a:stretch>
        </p:blipFill>
        <p:spPr>
          <a:xfrm>
            <a:off x="515389" y="365761"/>
            <a:ext cx="13965382" cy="7398326"/>
          </a:xfrm>
          <a:prstGeom prst="rect">
            <a:avLst/>
          </a:prstGeom>
        </p:spPr>
      </p:pic>
    </p:spTree>
    <p:extLst>
      <p:ext uri="{BB962C8B-B14F-4D97-AF65-F5344CB8AC3E}">
        <p14:creationId xmlns:p14="http://schemas.microsoft.com/office/powerpoint/2010/main" val="84561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6200"/>
            <a:ext cx="5486400" cy="8229600"/>
          </a:xfrm>
          <a:prstGeom prst="rect">
            <a:avLst/>
          </a:prstGeom>
        </p:spPr>
      </p:pic>
      <p:sp>
        <p:nvSpPr>
          <p:cNvPr id="3" name="Text 0"/>
          <p:cNvSpPr/>
          <p:nvPr/>
        </p:nvSpPr>
        <p:spPr>
          <a:xfrm>
            <a:off x="5702737" y="379452"/>
            <a:ext cx="8165663" cy="977028"/>
          </a:xfrm>
          <a:prstGeom prst="rect">
            <a:avLst/>
          </a:prstGeom>
          <a:noFill/>
          <a:ln/>
        </p:spPr>
        <p:txBody>
          <a:bodyPr wrap="square" lIns="0" tIns="0" rIns="0" bIns="0" rtlCol="0" anchor="t"/>
          <a:lstStyle/>
          <a:p>
            <a:pPr marL="0" indent="0">
              <a:lnSpc>
                <a:spcPts val="6050"/>
              </a:lnSpc>
              <a:buNone/>
            </a:pPr>
            <a:r>
              <a:rPr lang="en-US" sz="4850" dirty="0">
                <a:solidFill>
                  <a:srgbClr val="5C4E3D"/>
                </a:solidFill>
                <a:latin typeface="Libre Baskerville" pitchFamily="34" charset="0"/>
                <a:ea typeface="Libre Baskerville" pitchFamily="34" charset="-122"/>
                <a:cs typeface="Libre Baskerville" pitchFamily="34" charset="-120"/>
              </a:rPr>
              <a:t>Output Layer Functions</a:t>
            </a:r>
            <a:endParaRPr lang="en-US" sz="4850" dirty="0"/>
          </a:p>
        </p:txBody>
      </p:sp>
      <p:sp>
        <p:nvSpPr>
          <p:cNvPr id="4" name="Shape 1"/>
          <p:cNvSpPr/>
          <p:nvPr/>
        </p:nvSpPr>
        <p:spPr>
          <a:xfrm>
            <a:off x="6350437" y="2853095"/>
            <a:ext cx="7415927" cy="4436745"/>
          </a:xfrm>
          <a:prstGeom prst="roundRect">
            <a:avLst>
              <a:gd name="adj" fmla="val 2337"/>
            </a:avLst>
          </a:prstGeom>
          <a:noFill/>
          <a:ln w="15240">
            <a:solidFill>
              <a:srgbClr val="000000">
                <a:alpha val="8000"/>
              </a:srgbClr>
            </a:solidFill>
            <a:prstDash val="solid"/>
          </a:ln>
        </p:spPr>
        <p:txBody>
          <a:bodyPr/>
          <a:lstStyle/>
          <a:p>
            <a:endParaRPr lang="en-US"/>
          </a:p>
        </p:txBody>
      </p:sp>
      <p:sp>
        <p:nvSpPr>
          <p:cNvPr id="5" name="Shape 2"/>
          <p:cNvSpPr/>
          <p:nvPr/>
        </p:nvSpPr>
        <p:spPr>
          <a:xfrm>
            <a:off x="6365677" y="2868335"/>
            <a:ext cx="7384613" cy="706517"/>
          </a:xfrm>
          <a:prstGeom prst="rect">
            <a:avLst/>
          </a:prstGeom>
          <a:solidFill>
            <a:srgbClr val="FFFFFF">
              <a:alpha val="4000"/>
            </a:srgbClr>
          </a:solidFill>
          <a:ln/>
        </p:spPr>
        <p:txBody>
          <a:bodyPr/>
          <a:lstStyle/>
          <a:p>
            <a:endParaRPr lang="en-US"/>
          </a:p>
        </p:txBody>
      </p:sp>
      <p:sp>
        <p:nvSpPr>
          <p:cNvPr id="6" name="Text 3"/>
          <p:cNvSpPr/>
          <p:nvPr/>
        </p:nvSpPr>
        <p:spPr>
          <a:xfrm>
            <a:off x="6613327" y="302406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Task</a:t>
            </a:r>
            <a:endParaRPr lang="en-US" sz="1900" dirty="0"/>
          </a:p>
        </p:txBody>
      </p:sp>
      <p:sp>
        <p:nvSpPr>
          <p:cNvPr id="7" name="Text 4"/>
          <p:cNvSpPr/>
          <p:nvPr/>
        </p:nvSpPr>
        <p:spPr>
          <a:xfrm>
            <a:off x="9078397" y="3024068"/>
            <a:ext cx="196000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Function</a:t>
            </a:r>
            <a:endParaRPr lang="en-US" sz="1900" dirty="0"/>
          </a:p>
        </p:txBody>
      </p:sp>
      <p:sp>
        <p:nvSpPr>
          <p:cNvPr id="8" name="Text 5"/>
          <p:cNvSpPr/>
          <p:nvPr/>
        </p:nvSpPr>
        <p:spPr>
          <a:xfrm>
            <a:off x="11539657" y="302406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Purpose</a:t>
            </a:r>
            <a:endParaRPr lang="en-US" sz="1900" dirty="0"/>
          </a:p>
        </p:txBody>
      </p:sp>
      <p:sp>
        <p:nvSpPr>
          <p:cNvPr id="9" name="Shape 6"/>
          <p:cNvSpPr/>
          <p:nvPr/>
        </p:nvSpPr>
        <p:spPr>
          <a:xfrm>
            <a:off x="6365677" y="3574852"/>
            <a:ext cx="7384613" cy="1496616"/>
          </a:xfrm>
          <a:prstGeom prst="rect">
            <a:avLst/>
          </a:prstGeom>
          <a:solidFill>
            <a:srgbClr val="000000">
              <a:alpha val="4000"/>
            </a:srgbClr>
          </a:solidFill>
          <a:ln/>
        </p:spPr>
        <p:txBody>
          <a:bodyPr/>
          <a:lstStyle/>
          <a:p>
            <a:endParaRPr lang="en-US"/>
          </a:p>
        </p:txBody>
      </p:sp>
      <p:sp>
        <p:nvSpPr>
          <p:cNvPr id="10" name="Text 7"/>
          <p:cNvSpPr/>
          <p:nvPr/>
        </p:nvSpPr>
        <p:spPr>
          <a:xfrm>
            <a:off x="6613327" y="3730585"/>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Multi-class Classification</a:t>
            </a:r>
            <a:endParaRPr lang="en-US" sz="1900" dirty="0"/>
          </a:p>
        </p:txBody>
      </p:sp>
      <p:sp>
        <p:nvSpPr>
          <p:cNvPr id="11" name="Text 8"/>
          <p:cNvSpPr/>
          <p:nvPr/>
        </p:nvSpPr>
        <p:spPr>
          <a:xfrm>
            <a:off x="9078397" y="3730585"/>
            <a:ext cx="196000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Softmax</a:t>
            </a:r>
            <a:endParaRPr lang="en-US" sz="1900" dirty="0"/>
          </a:p>
        </p:txBody>
      </p:sp>
      <p:sp>
        <p:nvSpPr>
          <p:cNvPr id="12" name="Text 9"/>
          <p:cNvSpPr/>
          <p:nvPr/>
        </p:nvSpPr>
        <p:spPr>
          <a:xfrm>
            <a:off x="11539657" y="3730585"/>
            <a:ext cx="1963817" cy="1185148"/>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Probability distribution across classes</a:t>
            </a:r>
            <a:endParaRPr lang="en-US" sz="1900" dirty="0"/>
          </a:p>
        </p:txBody>
      </p:sp>
      <p:sp>
        <p:nvSpPr>
          <p:cNvPr id="13" name="Shape 10"/>
          <p:cNvSpPr/>
          <p:nvPr/>
        </p:nvSpPr>
        <p:spPr>
          <a:xfrm>
            <a:off x="6365677" y="5071467"/>
            <a:ext cx="7384613" cy="1101566"/>
          </a:xfrm>
          <a:prstGeom prst="rect">
            <a:avLst/>
          </a:prstGeom>
          <a:solidFill>
            <a:srgbClr val="FFFFFF">
              <a:alpha val="4000"/>
            </a:srgbClr>
          </a:solidFill>
          <a:ln/>
        </p:spPr>
        <p:txBody>
          <a:bodyPr/>
          <a:lstStyle/>
          <a:p>
            <a:endParaRPr lang="en-US"/>
          </a:p>
        </p:txBody>
      </p:sp>
      <p:sp>
        <p:nvSpPr>
          <p:cNvPr id="14" name="Text 11"/>
          <p:cNvSpPr/>
          <p:nvPr/>
        </p:nvSpPr>
        <p:spPr>
          <a:xfrm>
            <a:off x="6613327" y="5227201"/>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Binary Classification</a:t>
            </a:r>
            <a:endParaRPr lang="en-US" sz="1900" dirty="0"/>
          </a:p>
        </p:txBody>
      </p:sp>
      <p:sp>
        <p:nvSpPr>
          <p:cNvPr id="15" name="Text 12"/>
          <p:cNvSpPr/>
          <p:nvPr/>
        </p:nvSpPr>
        <p:spPr>
          <a:xfrm>
            <a:off x="9078397" y="5227201"/>
            <a:ext cx="196000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Sigmoid</a:t>
            </a:r>
            <a:endParaRPr lang="en-US" sz="1900" dirty="0"/>
          </a:p>
        </p:txBody>
      </p:sp>
      <p:sp>
        <p:nvSpPr>
          <p:cNvPr id="16" name="Text 13"/>
          <p:cNvSpPr/>
          <p:nvPr/>
        </p:nvSpPr>
        <p:spPr>
          <a:xfrm>
            <a:off x="11539657" y="5227201"/>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Probability between 0 and 1</a:t>
            </a:r>
            <a:endParaRPr lang="en-US" sz="1900" dirty="0"/>
          </a:p>
        </p:txBody>
      </p:sp>
      <p:sp>
        <p:nvSpPr>
          <p:cNvPr id="17" name="Shape 14"/>
          <p:cNvSpPr/>
          <p:nvPr/>
        </p:nvSpPr>
        <p:spPr>
          <a:xfrm>
            <a:off x="6365677" y="6173033"/>
            <a:ext cx="7384613" cy="1101566"/>
          </a:xfrm>
          <a:prstGeom prst="rect">
            <a:avLst/>
          </a:prstGeom>
          <a:solidFill>
            <a:srgbClr val="000000">
              <a:alpha val="4000"/>
            </a:srgbClr>
          </a:solidFill>
          <a:ln/>
        </p:spPr>
        <p:txBody>
          <a:bodyPr/>
          <a:lstStyle/>
          <a:p>
            <a:endParaRPr lang="en-US"/>
          </a:p>
        </p:txBody>
      </p:sp>
      <p:sp>
        <p:nvSpPr>
          <p:cNvPr id="18" name="Text 15"/>
          <p:cNvSpPr/>
          <p:nvPr/>
        </p:nvSpPr>
        <p:spPr>
          <a:xfrm>
            <a:off x="6613327" y="6328767"/>
            <a:ext cx="196381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Regression</a:t>
            </a:r>
            <a:endParaRPr lang="en-US" sz="1900" dirty="0"/>
          </a:p>
        </p:txBody>
      </p:sp>
      <p:sp>
        <p:nvSpPr>
          <p:cNvPr id="19" name="Text 16"/>
          <p:cNvSpPr/>
          <p:nvPr/>
        </p:nvSpPr>
        <p:spPr>
          <a:xfrm>
            <a:off x="9078397" y="6328767"/>
            <a:ext cx="1960007" cy="395049"/>
          </a:xfrm>
          <a:prstGeom prst="rect">
            <a:avLst/>
          </a:prstGeom>
          <a:noFill/>
          <a:ln/>
        </p:spPr>
        <p:txBody>
          <a:bodyPr wrap="non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None</a:t>
            </a:r>
            <a:endParaRPr lang="en-US" sz="1900" dirty="0"/>
          </a:p>
        </p:txBody>
      </p:sp>
      <p:sp>
        <p:nvSpPr>
          <p:cNvPr id="20" name="Text 17"/>
          <p:cNvSpPr/>
          <p:nvPr/>
        </p:nvSpPr>
        <p:spPr>
          <a:xfrm>
            <a:off x="11539657" y="6328767"/>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54240"/>
                </a:solidFill>
                <a:latin typeface="DM Sans" pitchFamily="34" charset="0"/>
                <a:ea typeface="DM Sans" pitchFamily="34" charset="-122"/>
                <a:cs typeface="DM Sans" pitchFamily="34" charset="-120"/>
              </a:rPr>
              <a:t>Direct numerical output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986</Words>
  <Application>Microsoft Macintosh PowerPoint</Application>
  <PresentationFormat>Custom</PresentationFormat>
  <Paragraphs>163</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Courier New</vt:lpstr>
      <vt:lpstr>Studio-Feixen-Sans</vt:lpstr>
      <vt:lpstr>DM Sans</vt:lpstr>
      <vt:lpstr>Aptos</vt:lpstr>
      <vt:lpstr>Symbol</vt:lpstr>
      <vt:lpstr>Arial</vt:lpstr>
      <vt:lpstr>Libre Baskerville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Office</cp:lastModifiedBy>
  <cp:revision>2</cp:revision>
  <dcterms:created xsi:type="dcterms:W3CDTF">2024-10-22T04:37:26Z</dcterms:created>
  <dcterms:modified xsi:type="dcterms:W3CDTF">2024-10-22T05:48:11Z</dcterms:modified>
</cp:coreProperties>
</file>